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data5.xml" ContentType="application/vnd.openxmlformats-officedocument.drawingml.diagramData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256" r:id="rId2"/>
    <p:sldId id="289" r:id="rId3"/>
    <p:sldId id="271" r:id="rId4"/>
    <p:sldId id="283" r:id="rId5"/>
    <p:sldId id="285" r:id="rId6"/>
    <p:sldId id="287" r:id="rId7"/>
    <p:sldId id="291" r:id="rId8"/>
    <p:sldId id="286" r:id="rId9"/>
    <p:sldId id="288" r:id="rId10"/>
    <p:sldId id="269" r:id="rId11"/>
    <p:sldId id="294" r:id="rId12"/>
    <p:sldId id="292" r:id="rId13"/>
    <p:sldId id="272" r:id="rId14"/>
    <p:sldId id="270" r:id="rId15"/>
    <p:sldId id="311" r:id="rId16"/>
    <p:sldId id="259" r:id="rId17"/>
    <p:sldId id="301" r:id="rId18"/>
    <p:sldId id="308" r:id="rId19"/>
    <p:sldId id="261" r:id="rId20"/>
    <p:sldId id="306" r:id="rId21"/>
    <p:sldId id="257" r:id="rId22"/>
    <p:sldId id="297" r:id="rId23"/>
    <p:sldId id="303" r:id="rId24"/>
    <p:sldId id="277" r:id="rId25"/>
    <p:sldId id="281" r:id="rId26"/>
    <p:sldId id="305" r:id="rId27"/>
    <p:sldId id="304" r:id="rId28"/>
    <p:sldId id="278" r:id="rId29"/>
    <p:sldId id="298" r:id="rId30"/>
    <p:sldId id="299" r:id="rId31"/>
    <p:sldId id="263" r:id="rId32"/>
    <p:sldId id="264" r:id="rId33"/>
    <p:sldId id="265" r:id="rId34"/>
    <p:sldId id="266" r:id="rId35"/>
    <p:sldId id="302" r:id="rId36"/>
    <p:sldId id="279" r:id="rId37"/>
    <p:sldId id="309" r:id="rId38"/>
    <p:sldId id="310" r:id="rId39"/>
    <p:sldId id="280" r:id="rId40"/>
    <p:sldId id="273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Анастасия" initials="А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90" autoAdjust="0"/>
    <p:restoredTop sz="97670" autoAdjust="0"/>
  </p:normalViewPr>
  <p:slideViewPr>
    <p:cSldViewPr>
      <p:cViewPr varScale="1">
        <p:scale>
          <a:sx n="73" d="100"/>
          <a:sy n="73" d="100"/>
        </p:scale>
        <p:origin x="-9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0;&#1085;&#1072;&#1089;&#1090;&#1072;&#1089;&#1080;&#1103;\Documents\&#1040;&#1057;&#1055;&#1040;\&#1044;&#1077;&#1084;&#1086;&#1075;&#1088;&#1072;&#1092;&#1080;&#1103;\&#1052;&#1072;&#1090;&#1077;&#1088;&#1080;&#1072;&#1083;\&#1090;&#1077;&#1082;&#1089;&#1090;&#1099;_&#1084;&#1086;&#1080;\&#1090;&#1080;&#1087;&#1099;%20&#1087;&#1077;&#1088;&#1077;&#1087;&#1080;&#1089;&#1077;&#1081;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Documents%20and%20Settings\1\&#1056;&#1072;&#1073;&#1086;&#1095;&#1080;&#1081;%20&#1089;&#1090;&#1086;&#1083;\&#1090;&#1080;&#1087;&#1099;%20&#1087;&#1077;&#1088;&#1077;&#1087;&#1080;&#1089;&#1077;&#1081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0;&#1085;&#1072;&#1089;&#1090;&#1072;&#1089;&#1080;&#1103;\Documents\&#1040;&#1057;&#1055;&#1040;\&#1044;&#1077;&#1084;&#1086;&#1075;&#1088;&#1072;&#1092;&#1080;&#1103;\&#1052;&#1072;&#1090;&#1077;&#1088;&#1080;&#1072;&#1083;\&#1094;&#1077;&#1085;&#1099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0;&#1085;&#1072;&#1089;&#1090;&#1072;&#1089;&#1080;&#1103;\Documents\&#1040;&#1057;&#1055;&#1040;\&#1044;&#1077;&#1084;&#1086;&#1075;&#1088;&#1072;&#1092;&#1080;&#1103;\&#1052;&#1072;&#1090;&#1077;&#1088;&#1080;&#1072;&#1083;\Internet\Internet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&#1040;&#1085;&#1072;&#1089;&#1090;&#1072;&#1089;&#1080;&#1103;\Documents\&#1040;&#1057;&#1055;&#1040;\&#1044;&#1077;&#1084;&#1086;&#1075;&#1088;&#1072;&#1092;&#1080;&#1103;\&#1052;&#1072;&#1090;&#1077;&#1088;&#1080;&#1072;&#1083;\Internet\Interne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5.5152652530133225E-2"/>
          <c:y val="3.6475506914326106E-2"/>
          <c:w val="0.94687030353931223"/>
          <c:h val="0.75480639915448489"/>
        </c:manualLayout>
      </c:layout>
      <c:lineChart>
        <c:grouping val="standard"/>
        <c:ser>
          <c:idx val="0"/>
          <c:order val="0"/>
          <c:tx>
            <c:strRef>
              <c:f>'response rate'!$N$13</c:f>
              <c:strCache>
                <c:ptCount val="1"/>
                <c:pt idx="0">
                  <c:v>Доля анкет, возращенных по почте,% </c:v>
                </c:pt>
              </c:strCache>
            </c:strRef>
          </c:tx>
          <c:spPr>
            <a:ln w="63500"/>
          </c:spPr>
          <c:dLbls>
            <c:dLbl>
              <c:idx val="0"/>
              <c:layout>
                <c:manualLayout>
                  <c:x val="-2.8486568534870763E-2"/>
                  <c:y val="-7.3783587509077792E-2"/>
                </c:manualLayout>
              </c:layout>
              <c:showVal val="1"/>
            </c:dLbl>
            <c:dLbl>
              <c:idx val="1"/>
              <c:layout>
                <c:manualLayout>
                  <c:x val="2.9893100389975545E-3"/>
                  <c:y val="-3.9932669954910682E-2"/>
                </c:manualLayout>
              </c:layout>
              <c:showVal val="1"/>
            </c:dLbl>
            <c:dLbl>
              <c:idx val="2"/>
              <c:layout>
                <c:manualLayout>
                  <c:x val="4.0695097906958341E-2"/>
                  <c:y val="-8.7198785238000925E-2"/>
                </c:manualLayout>
              </c:layout>
              <c:showVal val="1"/>
            </c:dLbl>
            <c:dLbl>
              <c:idx val="3"/>
              <c:layout>
                <c:manualLayout>
                  <c:x val="2.4417058744174987E-2"/>
                  <c:y val="-8.719878523800081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67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>
                <c:manualLayout>
                  <c:x val="-3.0898403002302951E-2"/>
                  <c:y val="-7.7841455771161694E-2"/>
                </c:manualLayout>
              </c:layout>
              <c:showVal val="1"/>
            </c:dLbl>
            <c:showVal val="1"/>
          </c:dLbls>
          <c:cat>
            <c:numRef>
              <c:f>'response rate'!$O$12:$S$12</c:f>
              <c:numCache>
                <c:formatCode>General</c:formatCode>
                <c:ptCount val="5"/>
                <c:pt idx="0">
                  <c:v>1970</c:v>
                </c:pt>
                <c:pt idx="1">
                  <c:v>1980</c:v>
                </c:pt>
                <c:pt idx="2">
                  <c:v>1990</c:v>
                </c:pt>
                <c:pt idx="3">
                  <c:v>2000</c:v>
                </c:pt>
                <c:pt idx="4">
                  <c:v>2010</c:v>
                </c:pt>
              </c:numCache>
            </c:numRef>
          </c:cat>
          <c:val>
            <c:numRef>
              <c:f>'response rate'!$O$13:$S$13</c:f>
              <c:numCache>
                <c:formatCode>General</c:formatCode>
                <c:ptCount val="5"/>
                <c:pt idx="0">
                  <c:v>78.3</c:v>
                </c:pt>
                <c:pt idx="1">
                  <c:v>75</c:v>
                </c:pt>
                <c:pt idx="2">
                  <c:v>65</c:v>
                </c:pt>
                <c:pt idx="3">
                  <c:v>67.3</c:v>
                </c:pt>
                <c:pt idx="4">
                  <c:v>74</c:v>
                </c:pt>
              </c:numCache>
            </c:numRef>
          </c:val>
          <c:smooth val="1"/>
        </c:ser>
        <c:marker val="1"/>
        <c:axId val="65104512"/>
        <c:axId val="65204608"/>
      </c:lineChart>
      <c:catAx>
        <c:axId val="65104512"/>
        <c:scaling>
          <c:orientation val="minMax"/>
        </c:scaling>
        <c:axPos val="b"/>
        <c:numFmt formatCode="General" sourceLinked="1"/>
        <c:tickLblPos val="nextTo"/>
        <c:crossAx val="65204608"/>
        <c:crosses val="autoZero"/>
        <c:auto val="1"/>
        <c:lblAlgn val="ctr"/>
        <c:lblOffset val="100"/>
      </c:catAx>
      <c:valAx>
        <c:axId val="65204608"/>
        <c:scaling>
          <c:orientation val="minMax"/>
          <c:max val="100"/>
          <c:min val="50"/>
        </c:scaling>
        <c:axPos val="l"/>
        <c:majorGridlines>
          <c:spPr>
            <a:ln>
              <a:prstDash val="dash"/>
            </a:ln>
          </c:spPr>
        </c:majorGridlines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65104512"/>
        <c:crosses val="autoZero"/>
        <c:crossBetween val="between"/>
        <c:majorUnit val="10"/>
      </c:valAx>
      <c:spPr>
        <a:noFill/>
        <a:ln w="25400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400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5.7972083400630599E-2"/>
          <c:y val="3.2548883019502269E-2"/>
          <c:w val="0.91047109467775023"/>
          <c:h val="0.8159974654465586"/>
        </c:manualLayout>
      </c:layout>
      <c:lineChart>
        <c:grouping val="standard"/>
        <c:ser>
          <c:idx val="0"/>
          <c:order val="0"/>
          <c:tx>
            <c:strRef>
              <c:f>'response rate'!$A$22</c:f>
              <c:strCache>
                <c:ptCount val="1"/>
                <c:pt idx="0">
                  <c:v>Оба пола, недоучет</c:v>
                </c:pt>
              </c:strCache>
            </c:strRef>
          </c:tx>
          <c:spPr>
            <a:ln w="38100"/>
          </c:spPr>
          <c:cat>
            <c:numRef>
              <c:f>'response rate'!$B$21:$H$21</c:f>
              <c:numCache>
                <c:formatCode>General</c:formatCode>
                <c:ptCount val="7"/>
                <c:pt idx="0">
                  <c:v>1976</c:v>
                </c:pt>
                <c:pt idx="1">
                  <c:v>1981</c:v>
                </c:pt>
                <c:pt idx="2">
                  <c:v>1986</c:v>
                </c:pt>
                <c:pt idx="3">
                  <c:v>1991</c:v>
                </c:pt>
                <c:pt idx="4">
                  <c:v>1996</c:v>
                </c:pt>
                <c:pt idx="5">
                  <c:v>2001</c:v>
                </c:pt>
                <c:pt idx="6">
                  <c:v>2006</c:v>
                </c:pt>
              </c:numCache>
            </c:numRef>
          </c:cat>
          <c:val>
            <c:numRef>
              <c:f>'response rate'!$B$22:$H$22</c:f>
              <c:numCache>
                <c:formatCode>General</c:formatCode>
                <c:ptCount val="7"/>
                <c:pt idx="0">
                  <c:v>2.04</c:v>
                </c:pt>
                <c:pt idx="1">
                  <c:v>2.0099999999999998</c:v>
                </c:pt>
                <c:pt idx="2">
                  <c:v>3.21</c:v>
                </c:pt>
                <c:pt idx="3">
                  <c:v>3.4299999999999997</c:v>
                </c:pt>
                <c:pt idx="4">
                  <c:v>3.18</c:v>
                </c:pt>
                <c:pt idx="5">
                  <c:v>3.9499999999999997</c:v>
                </c:pt>
                <c:pt idx="6">
                  <c:v>4.26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'response rate'!$A$24</c:f>
              <c:strCache>
                <c:ptCount val="1"/>
                <c:pt idx="0">
                  <c:v>Мужчины, недоучет</c:v>
                </c:pt>
              </c:strCache>
            </c:strRef>
          </c:tx>
          <c:spPr>
            <a:ln w="50800"/>
          </c:spPr>
          <c:cat>
            <c:numRef>
              <c:f>'response rate'!$B$21:$H$21</c:f>
              <c:numCache>
                <c:formatCode>General</c:formatCode>
                <c:ptCount val="7"/>
                <c:pt idx="0">
                  <c:v>1976</c:v>
                </c:pt>
                <c:pt idx="1">
                  <c:v>1981</c:v>
                </c:pt>
                <c:pt idx="2">
                  <c:v>1986</c:v>
                </c:pt>
                <c:pt idx="3">
                  <c:v>1991</c:v>
                </c:pt>
                <c:pt idx="4">
                  <c:v>1996</c:v>
                </c:pt>
                <c:pt idx="5">
                  <c:v>2001</c:v>
                </c:pt>
                <c:pt idx="6">
                  <c:v>2006</c:v>
                </c:pt>
              </c:numCache>
            </c:numRef>
          </c:cat>
          <c:val>
            <c:numRef>
              <c:f>'response rate'!$B$24:$H$24</c:f>
              <c:numCache>
                <c:formatCode>General</c:formatCode>
                <c:ptCount val="7"/>
                <c:pt idx="0">
                  <c:v>2.46</c:v>
                </c:pt>
                <c:pt idx="1">
                  <c:v>2.3699999999999997</c:v>
                </c:pt>
                <c:pt idx="2">
                  <c:v>3.75</c:v>
                </c:pt>
                <c:pt idx="3">
                  <c:v>3.9499999999999997</c:v>
                </c:pt>
                <c:pt idx="4">
                  <c:v>3.8899999999999997</c:v>
                </c:pt>
                <c:pt idx="5">
                  <c:v>4.9000000000000004</c:v>
                </c:pt>
                <c:pt idx="6">
                  <c:v>5.51</c:v>
                </c:pt>
              </c:numCache>
            </c:numRef>
          </c:val>
          <c:smooth val="1"/>
        </c:ser>
        <c:ser>
          <c:idx val="2"/>
          <c:order val="2"/>
          <c:tx>
            <c:strRef>
              <c:f>'response rate'!$A$25</c:f>
              <c:strCache>
                <c:ptCount val="1"/>
                <c:pt idx="0">
                  <c:v>Оба пола, 20-24, недоучет</c:v>
                </c:pt>
              </c:strCache>
            </c:strRef>
          </c:tx>
          <c:spPr>
            <a:ln w="38100">
              <a:solidFill>
                <a:srgbClr val="00B050"/>
              </a:solidFill>
            </a:ln>
          </c:spPr>
          <c:dLbls>
            <c:dLbl>
              <c:idx val="0"/>
              <c:delete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 </a:t>
                    </a:r>
                    <a:endParaRPr lang="ru-RU"/>
                  </a:p>
                </c:rich>
              </c:tx>
              <c:showSerName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mtClean="0"/>
                      <a:t> </a:t>
                    </a:r>
                    <a:endParaRPr lang="ru-RU"/>
                  </a:p>
                </c:rich>
              </c:tx>
              <c:showSerName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mtClean="0"/>
                      <a:t> </a:t>
                    </a:r>
                    <a:endParaRPr lang="ru-RU"/>
                  </a:p>
                </c:rich>
              </c:tx>
              <c:showSerName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smtClean="0"/>
                      <a:t> </a:t>
                    </a:r>
                    <a:endParaRPr lang="ru-RU"/>
                  </a:p>
                </c:rich>
              </c:tx>
              <c:showSerName val="1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ru-RU" smtClean="0"/>
                      <a:t> </a:t>
                    </a:r>
                    <a:endParaRPr lang="ru-RU"/>
                  </a:p>
                </c:rich>
              </c:tx>
              <c:showSerName val="1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ru-RU" smtClean="0"/>
                      <a:t> </a:t>
                    </a:r>
                    <a:endParaRPr lang="ru-RU"/>
                  </a:p>
                </c:rich>
              </c:tx>
              <c:showSerName val="1"/>
            </c:dLbl>
            <c:showSerName val="1"/>
          </c:dLbls>
          <c:cat>
            <c:numRef>
              <c:f>'response rate'!$B$21:$H$21</c:f>
              <c:numCache>
                <c:formatCode>General</c:formatCode>
                <c:ptCount val="7"/>
                <c:pt idx="0">
                  <c:v>1976</c:v>
                </c:pt>
                <c:pt idx="1">
                  <c:v>1981</c:v>
                </c:pt>
                <c:pt idx="2">
                  <c:v>1986</c:v>
                </c:pt>
                <c:pt idx="3">
                  <c:v>1991</c:v>
                </c:pt>
                <c:pt idx="4">
                  <c:v>1996</c:v>
                </c:pt>
                <c:pt idx="5">
                  <c:v>2001</c:v>
                </c:pt>
                <c:pt idx="6">
                  <c:v>2006</c:v>
                </c:pt>
              </c:numCache>
            </c:numRef>
          </c:cat>
          <c:val>
            <c:numRef>
              <c:f>'response rate'!$B$25:$H$25</c:f>
              <c:numCache>
                <c:formatCode>General</c:formatCode>
                <c:ptCount val="7"/>
                <c:pt idx="0">
                  <c:v>5.3</c:v>
                </c:pt>
                <c:pt idx="1">
                  <c:v>5.5</c:v>
                </c:pt>
                <c:pt idx="2">
                  <c:v>8.66</c:v>
                </c:pt>
                <c:pt idx="3">
                  <c:v>8.18</c:v>
                </c:pt>
                <c:pt idx="4">
                  <c:v>8</c:v>
                </c:pt>
                <c:pt idx="5">
                  <c:v>9.8500000000000068</c:v>
                </c:pt>
                <c:pt idx="6">
                  <c:v>10.5</c:v>
                </c:pt>
              </c:numCache>
            </c:numRef>
          </c:val>
          <c:smooth val="1"/>
        </c:ser>
        <c:ser>
          <c:idx val="3"/>
          <c:order val="3"/>
          <c:tx>
            <c:strRef>
              <c:f>'response rate'!$A$23</c:f>
              <c:strCache>
                <c:ptCount val="1"/>
                <c:pt idx="0">
                  <c:v>Оба пола, переучет</c:v>
                </c:pt>
              </c:strCache>
            </c:strRef>
          </c:tx>
          <c:spPr>
            <a:ln w="38100">
              <a:solidFill>
                <a:srgbClr val="FFC000"/>
              </a:solidFill>
            </a:ln>
          </c:spPr>
          <c:val>
            <c:numRef>
              <c:f>'response rate'!$B$23:$H$23</c:f>
              <c:numCache>
                <c:formatCode>General</c:formatCode>
                <c:ptCount val="7"/>
                <c:pt idx="3">
                  <c:v>0.56000000000000005</c:v>
                </c:pt>
                <c:pt idx="4">
                  <c:v>0.74000000000000199</c:v>
                </c:pt>
                <c:pt idx="5">
                  <c:v>0.96000000000000063</c:v>
                </c:pt>
                <c:pt idx="6">
                  <c:v>1.59</c:v>
                </c:pt>
              </c:numCache>
            </c:numRef>
          </c:val>
        </c:ser>
        <c:marker val="1"/>
        <c:axId val="65387136"/>
        <c:axId val="65732992"/>
      </c:lineChart>
      <c:catAx>
        <c:axId val="65387136"/>
        <c:scaling>
          <c:orientation val="minMax"/>
        </c:scaling>
        <c:axPos val="b"/>
        <c:numFmt formatCode="General" sourceLinked="1"/>
        <c:tickLblPos val="nextTo"/>
        <c:crossAx val="65732992"/>
        <c:crosses val="autoZero"/>
        <c:auto val="1"/>
        <c:lblAlgn val="ctr"/>
        <c:lblOffset val="100"/>
      </c:catAx>
      <c:valAx>
        <c:axId val="65732992"/>
        <c:scaling>
          <c:orientation val="minMax"/>
        </c:scaling>
        <c:axPos val="l"/>
        <c:majorGridlines>
          <c:spPr>
            <a:ln>
              <a:prstDash val="dash"/>
            </a:ln>
          </c:spPr>
        </c:majorGridlines>
        <c:numFmt formatCode="General" sourceLinked="1"/>
        <c:tickLblPos val="nextTo"/>
        <c:crossAx val="65387136"/>
        <c:crosses val="autoZero"/>
        <c:crossBetween val="between"/>
      </c:valAx>
    </c:plotArea>
    <c:plotVisOnly val="1"/>
    <c:dispBlanksAs val="gap"/>
  </c:chart>
  <c:spPr>
    <a:solidFill>
      <a:schemeClr val="bg1"/>
    </a:solidFill>
    <a:ln>
      <a:noFill/>
    </a:ln>
  </c:spPr>
  <c:txPr>
    <a:bodyPr/>
    <a:lstStyle/>
    <a:p>
      <a:pPr>
        <a:defRPr sz="1400">
          <a:latin typeface="Arial" pitchFamily="34" charset="0"/>
          <a:cs typeface="Arial" pitchFamily="34" charset="0"/>
        </a:defRPr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6.6355048600469965E-2"/>
          <c:y val="5.3218484184765234E-2"/>
          <c:w val="0.93198105114909502"/>
          <c:h val="0.82725262790427068"/>
        </c:manualLayout>
      </c:layout>
      <c:lineChart>
        <c:grouping val="standard"/>
        <c:ser>
          <c:idx val="0"/>
          <c:order val="0"/>
          <c:spPr>
            <a:ln w="63500">
              <a:solidFill>
                <a:schemeClr val="accent3">
                  <a:lumMod val="75000"/>
                </a:schemeClr>
              </a:solidFill>
            </a:ln>
          </c:spPr>
          <c:marker>
            <c:spPr>
              <a:solidFill>
                <a:schemeClr val="accent3">
                  <a:lumMod val="75000"/>
                </a:schemeClr>
              </a:solidFill>
            </c:spPr>
          </c:marker>
          <c:dLbls>
            <c:numFmt formatCode="#,##0.0" sourceLinked="0"/>
            <c:showVal val="1"/>
          </c:dLbls>
          <c:cat>
            <c:numRef>
              <c:f>цены!$A$19:$A$25</c:f>
              <c:numCache>
                <c:formatCode>General</c:formatCode>
                <c:ptCount val="7"/>
                <c:pt idx="0">
                  <c:v>1950</c:v>
                </c:pt>
                <c:pt idx="1">
                  <c:v>1960</c:v>
                </c:pt>
                <c:pt idx="2">
                  <c:v>1970</c:v>
                </c:pt>
                <c:pt idx="3">
                  <c:v>1980</c:v>
                </c:pt>
                <c:pt idx="4">
                  <c:v>1990</c:v>
                </c:pt>
                <c:pt idx="5">
                  <c:v>2000</c:v>
                </c:pt>
                <c:pt idx="6">
                  <c:v>2010</c:v>
                </c:pt>
              </c:numCache>
            </c:numRef>
          </c:cat>
          <c:val>
            <c:numRef>
              <c:f>цены!$D$19:$D$25</c:f>
              <c:numCache>
                <c:formatCode>0</c:formatCode>
                <c:ptCount val="7"/>
                <c:pt idx="0">
                  <c:v>0.60440454442539937</c:v>
                </c:pt>
                <c:pt idx="1">
                  <c:v>0.71342702916117784</c:v>
                </c:pt>
                <c:pt idx="2">
                  <c:v>1.218153103448337</c:v>
                </c:pt>
                <c:pt idx="3">
                  <c:v>4.7606494717569152</c:v>
                </c:pt>
                <c:pt idx="4">
                  <c:v>10.022704360625237</c:v>
                </c:pt>
                <c:pt idx="5">
                  <c:v>15.990226432479639</c:v>
                </c:pt>
                <c:pt idx="6">
                  <c:v>22.672392434704591</c:v>
                </c:pt>
              </c:numCache>
            </c:numRef>
          </c:val>
          <c:smooth val="1"/>
        </c:ser>
        <c:marker val="1"/>
        <c:axId val="66936832"/>
        <c:axId val="66938368"/>
      </c:lineChart>
      <c:catAx>
        <c:axId val="66936832"/>
        <c:scaling>
          <c:orientation val="minMax"/>
        </c:scaling>
        <c:axPos val="b"/>
        <c:numFmt formatCode="General" sourceLinked="1"/>
        <c:tickLblPos val="nextTo"/>
        <c:crossAx val="66938368"/>
        <c:crosses val="autoZero"/>
        <c:auto val="1"/>
        <c:lblAlgn val="ctr"/>
        <c:lblOffset val="100"/>
      </c:catAx>
      <c:valAx>
        <c:axId val="66938368"/>
        <c:scaling>
          <c:orientation val="minMax"/>
        </c:scaling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ru-RU"/>
                  <a:t>долларов/  человека</a:t>
                </a:r>
              </a:p>
            </c:rich>
          </c:tx>
          <c:layout>
            <c:manualLayout>
              <c:xMode val="edge"/>
              <c:yMode val="edge"/>
              <c:x val="6.5578983835074323E-2"/>
              <c:y val="4.4316335458067846E-2"/>
            </c:manualLayout>
          </c:layout>
        </c:title>
        <c:numFmt formatCode="0" sourceLinked="1"/>
        <c:tickLblPos val="nextTo"/>
        <c:crossAx val="66936832"/>
        <c:crosses val="autoZero"/>
        <c:crossBetween val="between"/>
      </c:valAx>
    </c:plotArea>
    <c:plotVisOnly val="1"/>
    <c:dispBlanksAs val="gap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9.379548330624847E-2"/>
          <c:y val="6.8855133137210534E-2"/>
          <c:w val="0.90620451669375213"/>
          <c:h val="0.5536825558465065"/>
        </c:manualLayout>
      </c:layout>
      <c:barChart>
        <c:barDir val="col"/>
        <c:grouping val="clustered"/>
        <c:ser>
          <c:idx val="0"/>
          <c:order val="0"/>
          <c:tx>
            <c:strRef>
              <c:f>internet!$E$6</c:f>
              <c:strCache>
                <c:ptCount val="1"/>
                <c:pt idx="0">
                  <c:v>Группа 1 - Письма</c:v>
                </c:pt>
              </c:strCache>
            </c:strRef>
          </c:tx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</c:dLbls>
          <c:cat>
            <c:strRef>
              <c:f>internet!$F$10:$I$10</c:f>
              <c:strCache>
                <c:ptCount val="4"/>
                <c:pt idx="0">
                  <c:v>Почта</c:v>
                </c:pt>
                <c:pt idx="1">
                  <c:v>Интернет</c:v>
                </c:pt>
                <c:pt idx="2">
                  <c:v>Личный контакт</c:v>
                </c:pt>
                <c:pt idx="3">
                  <c:v>Прочее</c:v>
                </c:pt>
              </c:strCache>
            </c:strRef>
          </c:cat>
          <c:val>
            <c:numRef>
              <c:f>internet!$F$11:$I$11</c:f>
              <c:numCache>
                <c:formatCode>General</c:formatCode>
                <c:ptCount val="4"/>
                <c:pt idx="0">
                  <c:v>16</c:v>
                </c:pt>
                <c:pt idx="1">
                  <c:v>72</c:v>
                </c:pt>
                <c:pt idx="2">
                  <c:v>9</c:v>
                </c:pt>
                <c:pt idx="3">
                  <c:v>3</c:v>
                </c:pt>
              </c:numCache>
            </c:numRef>
          </c:val>
        </c:ser>
        <c:ser>
          <c:idx val="1"/>
          <c:order val="1"/>
          <c:tx>
            <c:strRef>
              <c:f>internet!$E$7</c:f>
              <c:strCache>
                <c:ptCount val="1"/>
                <c:pt idx="0">
                  <c:v>Группа 2  - ПЛ</c:v>
                </c:pt>
              </c:strCache>
            </c:strRef>
          </c:tx>
          <c:spPr>
            <a:solidFill>
              <a:srgbClr val="00B050"/>
            </a:solidFill>
          </c:spPr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</c:dLbls>
          <c:cat>
            <c:strRef>
              <c:f>internet!$F$10:$I$10</c:f>
              <c:strCache>
                <c:ptCount val="4"/>
                <c:pt idx="0">
                  <c:v>Почта</c:v>
                </c:pt>
                <c:pt idx="1">
                  <c:v>Интернет</c:v>
                </c:pt>
                <c:pt idx="2">
                  <c:v>Личный контакт</c:v>
                </c:pt>
                <c:pt idx="3">
                  <c:v>Прочее</c:v>
                </c:pt>
              </c:strCache>
            </c:strRef>
          </c:cat>
          <c:val>
            <c:numRef>
              <c:f>internet!$F$12:$I$12</c:f>
              <c:numCache>
                <c:formatCode>General</c:formatCode>
                <c:ptCount val="4"/>
                <c:pt idx="0">
                  <c:v>50</c:v>
                </c:pt>
                <c:pt idx="1">
                  <c:v>26</c:v>
                </c:pt>
                <c:pt idx="2">
                  <c:v>20</c:v>
                </c:pt>
                <c:pt idx="3">
                  <c:v>4</c:v>
                </c:pt>
              </c:numCache>
            </c:numRef>
          </c:val>
        </c:ser>
        <c:axId val="67506560"/>
        <c:axId val="67508096"/>
      </c:barChart>
      <c:catAx>
        <c:axId val="67506560"/>
        <c:scaling>
          <c:orientation val="minMax"/>
        </c:scaling>
        <c:axPos val="b"/>
        <c:tickLblPos val="nextTo"/>
        <c:crossAx val="67508096"/>
        <c:crosses val="autoZero"/>
        <c:auto val="1"/>
        <c:lblAlgn val="ctr"/>
        <c:lblOffset val="100"/>
      </c:catAx>
      <c:valAx>
        <c:axId val="67508096"/>
        <c:scaling>
          <c:orientation val="minMax"/>
        </c:scaling>
        <c:axPos val="l"/>
        <c:majorGridlines>
          <c:spPr>
            <a:ln w="3175"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prstDash val="sysDash"/>
            </a:ln>
          </c:spPr>
        </c:majorGridlines>
        <c:title>
          <c:tx>
            <c:rich>
              <a:bodyPr rot="0" vert="wordArtVert"/>
              <a:lstStyle/>
              <a:p>
                <a:pPr>
                  <a:defRPr/>
                </a:pPr>
                <a:r>
                  <a:rPr lang="ru-RU" dirty="0" smtClean="0"/>
                  <a:t>%</a:t>
                </a:r>
                <a:endParaRPr lang="ru-RU" dirty="0"/>
              </a:p>
            </c:rich>
          </c:tx>
          <c:layout>
            <c:manualLayout>
              <c:xMode val="edge"/>
              <c:yMode val="edge"/>
              <c:x val="9.156033397681447E-2"/>
              <c:y val="2.6825450705287792E-3"/>
            </c:manualLayout>
          </c:layout>
        </c:title>
        <c:numFmt formatCode="General" sourceLinked="1"/>
        <c:tickLblPos val="nextTo"/>
        <c:crossAx val="675065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0896773887111457"/>
          <c:y val="9.9677798252111304E-5"/>
          <c:w val="0.48695233434322532"/>
          <c:h val="0.38406327115593947"/>
        </c:manualLayout>
      </c:layout>
    </c:legend>
    <c:plotVisOnly val="1"/>
  </c:chart>
  <c:spPr>
    <a:ln>
      <a:noFill/>
    </a:ln>
  </c:spPr>
  <c:txPr>
    <a:bodyPr/>
    <a:lstStyle/>
    <a:p>
      <a:pPr>
        <a:defRPr sz="14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6.9085613541362403E-2"/>
          <c:y val="2.0262721690719833E-2"/>
          <c:w val="0.91547686070071177"/>
          <c:h val="0.69078573368429896"/>
        </c:manualLayout>
      </c:layout>
      <c:barChart>
        <c:barDir val="col"/>
        <c:grouping val="clustered"/>
        <c:ser>
          <c:idx val="0"/>
          <c:order val="0"/>
          <c:dLbls>
            <c:dLbl>
              <c:idx val="0"/>
              <c:layout>
                <c:manualLayout>
                  <c:x val="1.3710364765873943E-2"/>
                  <c:y val="0"/>
                </c:manualLayout>
              </c:layout>
              <c:showVal val="1"/>
            </c:dLbl>
            <c:dLbl>
              <c:idx val="13"/>
              <c:layout/>
              <c:tx>
                <c:rich>
                  <a:bodyPr/>
                  <a:lstStyle/>
                  <a:p>
                    <a:r>
                      <a:rPr lang="ru-RU" sz="1400"/>
                      <a:t>8</a:t>
                    </a:r>
                    <a:endParaRPr lang="en-US"/>
                  </a:p>
                </c:rich>
              </c:tx>
              <c:showVal val="1"/>
            </c:dLbl>
            <c:dLbl>
              <c:idx val="17"/>
              <c:layout>
                <c:manualLayout>
                  <c:x val="1.5834413103425363E-3"/>
                  <c:y val="1.1935921916382177E-3"/>
                </c:manualLayout>
              </c:layout>
              <c:showVal val="1"/>
            </c:dLbl>
            <c:showVal val="1"/>
          </c:dLbls>
          <c:cat>
            <c:strRef>
              <c:f>internet!$A$50:$A$76</c:f>
              <c:strCache>
                <c:ptCount val="27"/>
                <c:pt idx="0">
                  <c:v>Эстония</c:v>
                </c:pt>
                <c:pt idx="1">
                  <c:v>Канада 2011</c:v>
                </c:pt>
                <c:pt idx="2">
                  <c:v>Канада 2006</c:v>
                </c:pt>
                <c:pt idx="3">
                  <c:v>Португалия</c:v>
                </c:pt>
                <c:pt idx="4">
                  <c:v>Болгария</c:v>
                </c:pt>
                <c:pt idx="5">
                  <c:v>Италия</c:v>
                </c:pt>
                <c:pt idx="6">
                  <c:v>Литва </c:v>
                </c:pt>
                <c:pt idx="7">
                  <c:v>Латвия</c:v>
                </c:pt>
                <c:pt idx="8">
                  <c:v>Австралия 2011</c:v>
                </c:pt>
                <c:pt idx="9">
                  <c:v>Австралия 2006</c:v>
                </c:pt>
                <c:pt idx="10">
                  <c:v>Чехия</c:v>
                </c:pt>
                <c:pt idx="11">
                  <c:v>Сингапур</c:v>
                </c:pt>
                <c:pt idx="12">
                  <c:v>Венгрия</c:v>
                </c:pt>
                <c:pt idx="13">
                  <c:v>Великобритания</c:v>
                </c:pt>
                <c:pt idx="14">
                  <c:v>Новая Зеландия 2006</c:v>
                </c:pt>
                <c:pt idx="15">
                  <c:v>Словакия</c:v>
                </c:pt>
                <c:pt idx="16">
                  <c:v>Швейцария 2000</c:v>
                </c:pt>
                <c:pt idx="17">
                  <c:v>Бразилия</c:v>
                </c:pt>
                <c:pt idx="18">
                  <c:v>Корея 2005 </c:v>
                </c:pt>
                <c:pt idx="19">
                  <c:v>Япония  </c:v>
                </c:pt>
                <c:pt idx="20">
                  <c:v>Германия</c:v>
                </c:pt>
                <c:pt idx="21">
                  <c:v>Польша</c:v>
                </c:pt>
                <c:pt idx="22">
                  <c:v>Швейцария 2010</c:v>
                </c:pt>
                <c:pt idx="23">
                  <c:v>Испания  (2001,2011) </c:v>
                </c:pt>
                <c:pt idx="24">
                  <c:v>Лихтенштейн</c:v>
                </c:pt>
                <c:pt idx="25">
                  <c:v>Люксембург</c:v>
                </c:pt>
                <c:pt idx="26">
                  <c:v>Гон-Конг</c:v>
                </c:pt>
              </c:strCache>
            </c:strRef>
          </c:cat>
          <c:val>
            <c:numRef>
              <c:f>internet!$B$50:$B$76</c:f>
              <c:numCache>
                <c:formatCode>0</c:formatCode>
                <c:ptCount val="27"/>
                <c:pt idx="0">
                  <c:v>65</c:v>
                </c:pt>
                <c:pt idx="1">
                  <c:v>54</c:v>
                </c:pt>
                <c:pt idx="2">
                  <c:v>18</c:v>
                </c:pt>
                <c:pt idx="3">
                  <c:v>50.5</c:v>
                </c:pt>
                <c:pt idx="4">
                  <c:v>41</c:v>
                </c:pt>
                <c:pt idx="5">
                  <c:v>33</c:v>
                </c:pt>
                <c:pt idx="6">
                  <c:v>32</c:v>
                </c:pt>
                <c:pt idx="7">
                  <c:v>30</c:v>
                </c:pt>
                <c:pt idx="8">
                  <c:v>30</c:v>
                </c:pt>
                <c:pt idx="9">
                  <c:v>10.15</c:v>
                </c:pt>
                <c:pt idx="10">
                  <c:v>27.500000000000004</c:v>
                </c:pt>
                <c:pt idx="11" formatCode="General">
                  <c:v>25</c:v>
                </c:pt>
                <c:pt idx="12">
                  <c:v>18.600000000000001</c:v>
                </c:pt>
                <c:pt idx="13">
                  <c:v>15</c:v>
                </c:pt>
                <c:pt idx="14">
                  <c:v>7</c:v>
                </c:pt>
                <c:pt idx="15">
                  <c:v>6.7299999999999995</c:v>
                </c:pt>
                <c:pt idx="16" formatCode="General">
                  <c:v>4.2</c:v>
                </c:pt>
                <c:pt idx="17" formatCode="0.00">
                  <c:v>5.0000000000000031E-2</c:v>
                </c:pt>
                <c:pt idx="18">
                  <c:v>44</c:v>
                </c:pt>
                <c:pt idx="19">
                  <c:v>8</c:v>
                </c:pt>
              </c:numCache>
            </c:numRef>
          </c:val>
        </c:ser>
        <c:axId val="67473408"/>
        <c:axId val="67474944"/>
      </c:barChart>
      <c:catAx>
        <c:axId val="6747340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67474944"/>
        <c:crosses val="autoZero"/>
        <c:auto val="1"/>
        <c:lblAlgn val="ctr"/>
        <c:lblOffset val="100"/>
      </c:catAx>
      <c:valAx>
        <c:axId val="67474944"/>
        <c:scaling>
          <c:orientation val="minMax"/>
        </c:scaling>
        <c:axPos val="l"/>
        <c:majorGridlines>
          <c:spPr>
            <a:ln>
              <a:prstDash val="dash"/>
            </a:ln>
          </c:spPr>
        </c:majorGridlines>
        <c:numFmt formatCode="0" sourceLinked="0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67473408"/>
        <c:crosses val="autoZero"/>
        <c:crossBetween val="between"/>
      </c:valAx>
      <c:spPr>
        <a:ln>
          <a:prstDash val="sysDash"/>
        </a:ln>
      </c:spPr>
    </c:plotArea>
    <c:plotVisOnly val="1"/>
    <c:dispBlanksAs val="gap"/>
  </c:chart>
  <c:spPr>
    <a:ln>
      <a:noFill/>
    </a:ln>
  </c:spPr>
  <c:txPr>
    <a:bodyPr/>
    <a:lstStyle/>
    <a:p>
      <a:pPr>
        <a:defRPr sz="11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561500-63E4-4539-B94B-B1E9053F1AF9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6B21D75-2B51-4C5F-91B3-52519F5F943C}">
      <dgm:prSet phldrT="[Текст]"/>
      <dgm:spPr/>
      <dgm:t>
        <a:bodyPr/>
        <a:lstStyle/>
        <a:p>
          <a:r>
            <a:rPr lang="ru-RU" dirty="0" smtClean="0"/>
            <a:t>1990</a:t>
          </a:r>
          <a:endParaRPr lang="ru-RU" dirty="0"/>
        </a:p>
      </dgm:t>
    </dgm:pt>
    <dgm:pt modelId="{3CBAB45A-C3EE-4E74-B5B4-34D333F27CF7}" type="parTrans" cxnId="{DFA6550F-2FC5-4899-8594-768E3C6F520F}">
      <dgm:prSet/>
      <dgm:spPr/>
      <dgm:t>
        <a:bodyPr/>
        <a:lstStyle/>
        <a:p>
          <a:endParaRPr lang="ru-RU"/>
        </a:p>
      </dgm:t>
    </dgm:pt>
    <dgm:pt modelId="{FAE2D62D-BE68-4353-9C4C-4F35B8321178}" type="sibTrans" cxnId="{DFA6550F-2FC5-4899-8594-768E3C6F520F}">
      <dgm:prSet/>
      <dgm:spPr/>
      <dgm:t>
        <a:bodyPr/>
        <a:lstStyle/>
        <a:p>
          <a:endParaRPr lang="ru-RU"/>
        </a:p>
      </dgm:t>
    </dgm:pt>
    <dgm:pt modelId="{A116CE50-A8A0-47FE-966B-E1F8AF45CF54}">
      <dgm:prSet phldrT="[Текст]" custT="1"/>
      <dgm:spPr/>
      <dgm:t>
        <a:bodyPr/>
        <a:lstStyle/>
        <a:p>
          <a:r>
            <a:rPr lang="ru-RU" sz="1600" dirty="0" smtClean="0"/>
            <a:t>Финляндия, Дания - полностью  перешли на регистры;</a:t>
          </a:r>
          <a:endParaRPr lang="ru-RU" sz="1600" dirty="0"/>
        </a:p>
      </dgm:t>
    </dgm:pt>
    <dgm:pt modelId="{2FB947A4-E668-4E4A-8433-72AAF4557407}" type="parTrans" cxnId="{BC4E759F-63F0-4DC7-955E-7A38A20AE1DA}">
      <dgm:prSet/>
      <dgm:spPr/>
      <dgm:t>
        <a:bodyPr/>
        <a:lstStyle/>
        <a:p>
          <a:endParaRPr lang="ru-RU"/>
        </a:p>
      </dgm:t>
    </dgm:pt>
    <dgm:pt modelId="{3A18FECD-B40A-42E2-BD19-4D49AFE36D47}" type="sibTrans" cxnId="{BC4E759F-63F0-4DC7-955E-7A38A20AE1DA}">
      <dgm:prSet/>
      <dgm:spPr/>
      <dgm:t>
        <a:bodyPr/>
        <a:lstStyle/>
        <a:p>
          <a:endParaRPr lang="ru-RU"/>
        </a:p>
      </dgm:t>
    </dgm:pt>
    <dgm:pt modelId="{57495DE7-2F8A-4FFB-9B7C-47881BB3FCEB}">
      <dgm:prSet phldrT="[Текст]"/>
      <dgm:spPr/>
      <dgm:t>
        <a:bodyPr/>
        <a:lstStyle/>
        <a:p>
          <a:r>
            <a:rPr lang="ru-RU" dirty="0" smtClean="0"/>
            <a:t>2000</a:t>
          </a:r>
          <a:endParaRPr lang="ru-RU" dirty="0"/>
        </a:p>
      </dgm:t>
    </dgm:pt>
    <dgm:pt modelId="{133D7A84-8648-4F9E-8509-B8FF9F6C2637}" type="parTrans" cxnId="{7344A61B-3EF0-49EE-BD8E-D2FA3BF33E4A}">
      <dgm:prSet/>
      <dgm:spPr/>
      <dgm:t>
        <a:bodyPr/>
        <a:lstStyle/>
        <a:p>
          <a:endParaRPr lang="ru-RU"/>
        </a:p>
      </dgm:t>
    </dgm:pt>
    <dgm:pt modelId="{10D48622-67C7-4B04-98A7-ADFFA23202E1}" type="sibTrans" cxnId="{7344A61B-3EF0-49EE-BD8E-D2FA3BF33E4A}">
      <dgm:prSet/>
      <dgm:spPr/>
      <dgm:t>
        <a:bodyPr/>
        <a:lstStyle/>
        <a:p>
          <a:endParaRPr lang="ru-RU"/>
        </a:p>
      </dgm:t>
    </dgm:pt>
    <dgm:pt modelId="{22592327-C803-4A35-BFCF-655C19AE916F}">
      <dgm:prSet phldrT="[Текст]" custT="1"/>
      <dgm:spPr/>
      <dgm:t>
        <a:bodyPr/>
        <a:lstStyle/>
        <a:p>
          <a:r>
            <a:rPr lang="ru-RU" sz="1600" dirty="0" smtClean="0"/>
            <a:t>6 стран из 40 используют комбинированные методы;</a:t>
          </a:r>
          <a:endParaRPr lang="ru-RU" sz="1600" dirty="0"/>
        </a:p>
      </dgm:t>
    </dgm:pt>
    <dgm:pt modelId="{25530145-7D26-48EE-843E-3BFEF5918727}" type="parTrans" cxnId="{306823F2-F428-4C09-8B9B-C539D529FF6E}">
      <dgm:prSet/>
      <dgm:spPr/>
      <dgm:t>
        <a:bodyPr/>
        <a:lstStyle/>
        <a:p>
          <a:endParaRPr lang="ru-RU"/>
        </a:p>
      </dgm:t>
    </dgm:pt>
    <dgm:pt modelId="{CE29F956-E518-46FA-B3AB-288B1838944D}" type="sibTrans" cxnId="{306823F2-F428-4C09-8B9B-C539D529FF6E}">
      <dgm:prSet/>
      <dgm:spPr/>
      <dgm:t>
        <a:bodyPr/>
        <a:lstStyle/>
        <a:p>
          <a:endParaRPr lang="ru-RU"/>
        </a:p>
      </dgm:t>
    </dgm:pt>
    <dgm:pt modelId="{65551FDA-E70B-4049-8875-0E04FC8CCA55}">
      <dgm:prSet phldrT="[Текст]"/>
      <dgm:spPr/>
      <dgm:t>
        <a:bodyPr/>
        <a:lstStyle/>
        <a:p>
          <a:r>
            <a:rPr lang="ru-RU" dirty="0" smtClean="0"/>
            <a:t>2010</a:t>
          </a:r>
          <a:endParaRPr lang="ru-RU" dirty="0"/>
        </a:p>
      </dgm:t>
    </dgm:pt>
    <dgm:pt modelId="{B7EB3768-436A-44E3-86A0-0C6AEA8BEADE}" type="parTrans" cxnId="{795E5BE7-B9D0-4B4E-AD75-909F65F8EE64}">
      <dgm:prSet/>
      <dgm:spPr/>
      <dgm:t>
        <a:bodyPr/>
        <a:lstStyle/>
        <a:p>
          <a:endParaRPr lang="ru-RU"/>
        </a:p>
      </dgm:t>
    </dgm:pt>
    <dgm:pt modelId="{2A99B64F-6229-4BBA-9A97-B4E893C2CAB7}" type="sibTrans" cxnId="{795E5BE7-B9D0-4B4E-AD75-909F65F8EE64}">
      <dgm:prSet/>
      <dgm:spPr/>
      <dgm:t>
        <a:bodyPr/>
        <a:lstStyle/>
        <a:p>
          <a:endParaRPr lang="ru-RU"/>
        </a:p>
      </dgm:t>
    </dgm:pt>
    <dgm:pt modelId="{C1166B1C-005C-45A5-B59D-39E8676F1A61}">
      <dgm:prSet phldrT="[Текст]" custT="1"/>
      <dgm:spPr/>
      <dgm:t>
        <a:bodyPr/>
        <a:lstStyle/>
        <a:p>
          <a:r>
            <a:rPr lang="ru-RU" sz="1600" dirty="0" smtClean="0"/>
            <a:t>13 стран из 40 используют комбинированные методы (регистры + др. источники);</a:t>
          </a:r>
          <a:endParaRPr lang="ru-RU" sz="1600" dirty="0"/>
        </a:p>
      </dgm:t>
    </dgm:pt>
    <dgm:pt modelId="{EFFCD270-E360-4E7C-A669-8A83942FD574}" type="parTrans" cxnId="{569FF1ED-FBAF-40C2-8794-193863C14F4B}">
      <dgm:prSet/>
      <dgm:spPr/>
      <dgm:t>
        <a:bodyPr/>
        <a:lstStyle/>
        <a:p>
          <a:endParaRPr lang="ru-RU"/>
        </a:p>
      </dgm:t>
    </dgm:pt>
    <dgm:pt modelId="{044DBCE8-DC52-4F77-B6DB-F8E4DE6B748D}" type="sibTrans" cxnId="{569FF1ED-FBAF-40C2-8794-193863C14F4B}">
      <dgm:prSet/>
      <dgm:spPr/>
      <dgm:t>
        <a:bodyPr/>
        <a:lstStyle/>
        <a:p>
          <a:endParaRPr lang="ru-RU"/>
        </a:p>
      </dgm:t>
    </dgm:pt>
    <dgm:pt modelId="{C9C3A5BB-59F2-4237-857B-EC39A738DF90}">
      <dgm:prSet phldrT="[Текст]" custT="1"/>
      <dgm:spPr/>
      <dgm:t>
        <a:bodyPr/>
        <a:lstStyle/>
        <a:p>
          <a:r>
            <a:rPr lang="ru-RU" sz="1600" dirty="0" smtClean="0"/>
            <a:t>Швеция  полностью перешла на регистры + Австрия;</a:t>
          </a:r>
          <a:endParaRPr lang="ru-RU" sz="1600" dirty="0"/>
        </a:p>
      </dgm:t>
    </dgm:pt>
    <dgm:pt modelId="{CF328750-8C70-4C1E-A25E-AF6E584BC833}" type="parTrans" cxnId="{09DB8DC8-E001-4489-AC50-5D76D944A2B3}">
      <dgm:prSet/>
      <dgm:spPr/>
      <dgm:t>
        <a:bodyPr/>
        <a:lstStyle/>
        <a:p>
          <a:endParaRPr lang="ru-RU"/>
        </a:p>
      </dgm:t>
    </dgm:pt>
    <dgm:pt modelId="{693C633F-5CD2-40DA-B06A-C6AFD87AA381}" type="sibTrans" cxnId="{09DB8DC8-E001-4489-AC50-5D76D944A2B3}">
      <dgm:prSet/>
      <dgm:spPr/>
      <dgm:t>
        <a:bodyPr/>
        <a:lstStyle/>
        <a:p>
          <a:endParaRPr lang="ru-RU"/>
        </a:p>
      </dgm:t>
    </dgm:pt>
    <dgm:pt modelId="{EA2EE14E-F84A-4BE9-842A-13CA75F3C5D1}">
      <dgm:prSet phldrT="[Текст]" custT="1"/>
      <dgm:spPr/>
      <dgm:t>
        <a:bodyPr/>
        <a:lstStyle/>
        <a:p>
          <a:r>
            <a:rPr lang="ru-RU" sz="1600" dirty="0" smtClean="0"/>
            <a:t>Швеция, Норвегия - частично;  </a:t>
          </a:r>
          <a:endParaRPr lang="ru-RU" sz="1600" dirty="0"/>
        </a:p>
      </dgm:t>
    </dgm:pt>
    <dgm:pt modelId="{341199DF-2FEE-49FC-B91F-76D4BA1E699B}" type="parTrans" cxnId="{AECB8539-B151-424B-985F-84360125530F}">
      <dgm:prSet/>
      <dgm:spPr/>
      <dgm:t>
        <a:bodyPr/>
        <a:lstStyle/>
        <a:p>
          <a:endParaRPr lang="ru-RU"/>
        </a:p>
      </dgm:t>
    </dgm:pt>
    <dgm:pt modelId="{654A97A2-5535-4E45-AEF9-B6043228C4DC}" type="sibTrans" cxnId="{AECB8539-B151-424B-985F-84360125530F}">
      <dgm:prSet/>
      <dgm:spPr/>
      <dgm:t>
        <a:bodyPr/>
        <a:lstStyle/>
        <a:p>
          <a:endParaRPr lang="ru-RU"/>
        </a:p>
      </dgm:t>
    </dgm:pt>
    <dgm:pt modelId="{46152263-DFEF-4C45-A706-36B2DC1A3A8D}">
      <dgm:prSet phldrT="[Текст]" custT="1"/>
      <dgm:spPr/>
      <dgm:t>
        <a:bodyPr/>
        <a:lstStyle/>
        <a:p>
          <a:r>
            <a:rPr lang="ru-RU" sz="1600" dirty="0" smtClean="0"/>
            <a:t>Появление «скользящей» переписи  во Франции и «скользящего» обследования в США.</a:t>
          </a:r>
          <a:endParaRPr lang="ru-RU" sz="1600" dirty="0"/>
        </a:p>
      </dgm:t>
    </dgm:pt>
    <dgm:pt modelId="{9A2B7B63-54E9-42BD-812C-1A17FF2DE89F}" type="parTrans" cxnId="{39D48B22-8E4C-4203-87BC-780F53B9DF1A}">
      <dgm:prSet/>
      <dgm:spPr/>
      <dgm:t>
        <a:bodyPr/>
        <a:lstStyle/>
        <a:p>
          <a:endParaRPr lang="ru-RU"/>
        </a:p>
      </dgm:t>
    </dgm:pt>
    <dgm:pt modelId="{1D5926DD-18B1-4E35-A02C-EA9E87CD174E}" type="sibTrans" cxnId="{39D48B22-8E4C-4203-87BC-780F53B9DF1A}">
      <dgm:prSet/>
      <dgm:spPr/>
      <dgm:t>
        <a:bodyPr/>
        <a:lstStyle/>
        <a:p>
          <a:endParaRPr lang="ru-RU"/>
        </a:p>
      </dgm:t>
    </dgm:pt>
    <dgm:pt modelId="{D985FE89-51D4-49E8-9D43-48FE29398C78}">
      <dgm:prSet phldrT="[Текст]" custT="1"/>
      <dgm:spPr/>
      <dgm:t>
        <a:bodyPr/>
        <a:lstStyle/>
        <a:p>
          <a:r>
            <a:rPr lang="ru-RU" sz="1600" dirty="0" smtClean="0"/>
            <a:t> Норвегия полностью  перешла на регистры.</a:t>
          </a:r>
          <a:endParaRPr lang="ru-RU" sz="1600" dirty="0"/>
        </a:p>
      </dgm:t>
    </dgm:pt>
    <dgm:pt modelId="{0730CE39-D272-4F38-AFE3-9F97A9C0BF1A}" type="parTrans" cxnId="{0B5FD158-4AF1-4A43-BE79-F66BC387CAE8}">
      <dgm:prSet/>
      <dgm:spPr/>
    </dgm:pt>
    <dgm:pt modelId="{13C2B419-A99F-49A4-9DB9-0302B94ECB70}" type="sibTrans" cxnId="{0B5FD158-4AF1-4A43-BE79-F66BC387CAE8}">
      <dgm:prSet/>
      <dgm:spPr/>
    </dgm:pt>
    <dgm:pt modelId="{7B558A06-5410-4AA2-94D7-5F0528541A9D}" type="pres">
      <dgm:prSet presAssocID="{5A561500-63E4-4539-B94B-B1E9053F1AF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453B77C-91A4-4553-AF69-3FF5E7E5356F}" type="pres">
      <dgm:prSet presAssocID="{D6B21D75-2B51-4C5F-91B3-52519F5F943C}" presName="composite" presStyleCnt="0"/>
      <dgm:spPr/>
    </dgm:pt>
    <dgm:pt modelId="{8E38AFA6-87D4-4775-A05F-6503B5CBE001}" type="pres">
      <dgm:prSet presAssocID="{D6B21D75-2B51-4C5F-91B3-52519F5F943C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5119DE-9195-4344-96EA-21B8537E35CA}" type="pres">
      <dgm:prSet presAssocID="{D6B21D75-2B51-4C5F-91B3-52519F5F943C}" presName="descendantText" presStyleLbl="alignAcc1" presStyleIdx="0" presStyleCnt="3" custScale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6AA3A0-7EA1-4CEE-B5A4-A2FAE64D7C4B}" type="pres">
      <dgm:prSet presAssocID="{FAE2D62D-BE68-4353-9C4C-4F35B8321178}" presName="sp" presStyleCnt="0"/>
      <dgm:spPr/>
    </dgm:pt>
    <dgm:pt modelId="{2CFF5FF7-978C-4236-B968-67D532F96F94}" type="pres">
      <dgm:prSet presAssocID="{57495DE7-2F8A-4FFB-9B7C-47881BB3FCEB}" presName="composite" presStyleCnt="0"/>
      <dgm:spPr/>
    </dgm:pt>
    <dgm:pt modelId="{987AFBD5-8A9B-41A2-882B-D985206555D1}" type="pres">
      <dgm:prSet presAssocID="{57495DE7-2F8A-4FFB-9B7C-47881BB3FCEB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0B1096-4532-492F-A23C-6C37CECEA995}" type="pres">
      <dgm:prSet presAssocID="{57495DE7-2F8A-4FFB-9B7C-47881BB3FCEB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024616-DC43-4794-B4F3-8210A38AB003}" type="pres">
      <dgm:prSet presAssocID="{10D48622-67C7-4B04-98A7-ADFFA23202E1}" presName="sp" presStyleCnt="0"/>
      <dgm:spPr/>
    </dgm:pt>
    <dgm:pt modelId="{2404C5E6-9533-494A-B9C6-610ABFDF80C6}" type="pres">
      <dgm:prSet presAssocID="{65551FDA-E70B-4049-8875-0E04FC8CCA55}" presName="composite" presStyleCnt="0"/>
      <dgm:spPr/>
    </dgm:pt>
    <dgm:pt modelId="{CE5DE910-CB63-4E50-BEAC-7E9EB0B899E5}" type="pres">
      <dgm:prSet presAssocID="{65551FDA-E70B-4049-8875-0E04FC8CCA55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17E776-222D-42F4-87CD-A9BC3B421540}" type="pres">
      <dgm:prSet presAssocID="{65551FDA-E70B-4049-8875-0E04FC8CCA55}" presName="descendantText" presStyleLbl="alignAcc1" presStyleIdx="2" presStyleCnt="3" custScaleY="1515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FA6550F-2FC5-4899-8594-768E3C6F520F}" srcId="{5A561500-63E4-4539-B94B-B1E9053F1AF9}" destId="{D6B21D75-2B51-4C5F-91B3-52519F5F943C}" srcOrd="0" destOrd="0" parTransId="{3CBAB45A-C3EE-4E74-B5B4-34D333F27CF7}" sibTransId="{FAE2D62D-BE68-4353-9C4C-4F35B8321178}"/>
    <dgm:cxn modelId="{BC4E759F-63F0-4DC7-955E-7A38A20AE1DA}" srcId="{D6B21D75-2B51-4C5F-91B3-52519F5F943C}" destId="{A116CE50-A8A0-47FE-966B-E1F8AF45CF54}" srcOrd="0" destOrd="0" parTransId="{2FB947A4-E668-4E4A-8433-72AAF4557407}" sibTransId="{3A18FECD-B40A-42E2-BD19-4D49AFE36D47}"/>
    <dgm:cxn modelId="{39D48B22-8E4C-4203-87BC-780F53B9DF1A}" srcId="{65551FDA-E70B-4049-8875-0E04FC8CCA55}" destId="{46152263-DFEF-4C45-A706-36B2DC1A3A8D}" srcOrd="2" destOrd="0" parTransId="{9A2B7B63-54E9-42BD-812C-1A17FF2DE89F}" sibTransId="{1D5926DD-18B1-4E35-A02C-EA9E87CD174E}"/>
    <dgm:cxn modelId="{0C0EBF1A-E367-4FFC-BF5B-A0B2DF136AC2}" type="presOf" srcId="{EA2EE14E-F84A-4BE9-842A-13CA75F3C5D1}" destId="{435119DE-9195-4344-96EA-21B8537E35CA}" srcOrd="0" destOrd="1" presId="urn:microsoft.com/office/officeart/2005/8/layout/chevron2"/>
    <dgm:cxn modelId="{0B5FD158-4AF1-4A43-BE79-F66BC387CAE8}" srcId="{57495DE7-2F8A-4FFB-9B7C-47881BB3FCEB}" destId="{D985FE89-51D4-49E8-9D43-48FE29398C78}" srcOrd="1" destOrd="0" parTransId="{0730CE39-D272-4F38-AFE3-9F97A9C0BF1A}" sibTransId="{13C2B419-A99F-49A4-9DB9-0302B94ECB70}"/>
    <dgm:cxn modelId="{F9F44888-2D59-4327-BE3D-4563BF17584C}" type="presOf" srcId="{A116CE50-A8A0-47FE-966B-E1F8AF45CF54}" destId="{435119DE-9195-4344-96EA-21B8537E35CA}" srcOrd="0" destOrd="0" presId="urn:microsoft.com/office/officeart/2005/8/layout/chevron2"/>
    <dgm:cxn modelId="{4DC85EDE-E2DE-4B2A-8F73-5E4C3B71E947}" type="presOf" srcId="{C9C3A5BB-59F2-4237-857B-EC39A738DF90}" destId="{1B17E776-222D-42F4-87CD-A9BC3B421540}" srcOrd="0" destOrd="1" presId="urn:microsoft.com/office/officeart/2005/8/layout/chevron2"/>
    <dgm:cxn modelId="{C5B1DE3F-04A9-44DD-B89D-BE57E1704675}" type="presOf" srcId="{D985FE89-51D4-49E8-9D43-48FE29398C78}" destId="{350B1096-4532-492F-A23C-6C37CECEA995}" srcOrd="0" destOrd="1" presId="urn:microsoft.com/office/officeart/2005/8/layout/chevron2"/>
    <dgm:cxn modelId="{795E5BE7-B9D0-4B4E-AD75-909F65F8EE64}" srcId="{5A561500-63E4-4539-B94B-B1E9053F1AF9}" destId="{65551FDA-E70B-4049-8875-0E04FC8CCA55}" srcOrd="2" destOrd="0" parTransId="{B7EB3768-436A-44E3-86A0-0C6AEA8BEADE}" sibTransId="{2A99B64F-6229-4BBA-9A97-B4E893C2CAB7}"/>
    <dgm:cxn modelId="{D156693B-8421-4941-87A4-496F2C0AF920}" type="presOf" srcId="{57495DE7-2F8A-4FFB-9B7C-47881BB3FCEB}" destId="{987AFBD5-8A9B-41A2-882B-D985206555D1}" srcOrd="0" destOrd="0" presId="urn:microsoft.com/office/officeart/2005/8/layout/chevron2"/>
    <dgm:cxn modelId="{EF7C0DB9-98A0-462B-9E2B-962E987D40C6}" type="presOf" srcId="{5A561500-63E4-4539-B94B-B1E9053F1AF9}" destId="{7B558A06-5410-4AA2-94D7-5F0528541A9D}" srcOrd="0" destOrd="0" presId="urn:microsoft.com/office/officeart/2005/8/layout/chevron2"/>
    <dgm:cxn modelId="{9D11D9C3-DB28-4B72-ABB8-AC8709B81CFA}" type="presOf" srcId="{22592327-C803-4A35-BFCF-655C19AE916F}" destId="{350B1096-4532-492F-A23C-6C37CECEA995}" srcOrd="0" destOrd="0" presId="urn:microsoft.com/office/officeart/2005/8/layout/chevron2"/>
    <dgm:cxn modelId="{5DEE6E51-F47E-4B7F-8640-24A1E120575C}" type="presOf" srcId="{D6B21D75-2B51-4C5F-91B3-52519F5F943C}" destId="{8E38AFA6-87D4-4775-A05F-6503B5CBE001}" srcOrd="0" destOrd="0" presId="urn:microsoft.com/office/officeart/2005/8/layout/chevron2"/>
    <dgm:cxn modelId="{93390B16-48D7-4C53-94AD-1DAB4D95A397}" type="presOf" srcId="{65551FDA-E70B-4049-8875-0E04FC8CCA55}" destId="{CE5DE910-CB63-4E50-BEAC-7E9EB0B899E5}" srcOrd="0" destOrd="0" presId="urn:microsoft.com/office/officeart/2005/8/layout/chevron2"/>
    <dgm:cxn modelId="{FF3D4ADE-7AF5-4335-A6DB-35BA7201E90F}" type="presOf" srcId="{46152263-DFEF-4C45-A706-36B2DC1A3A8D}" destId="{1B17E776-222D-42F4-87CD-A9BC3B421540}" srcOrd="0" destOrd="2" presId="urn:microsoft.com/office/officeart/2005/8/layout/chevron2"/>
    <dgm:cxn modelId="{306823F2-F428-4C09-8B9B-C539D529FF6E}" srcId="{57495DE7-2F8A-4FFB-9B7C-47881BB3FCEB}" destId="{22592327-C803-4A35-BFCF-655C19AE916F}" srcOrd="0" destOrd="0" parTransId="{25530145-7D26-48EE-843E-3BFEF5918727}" sibTransId="{CE29F956-E518-46FA-B3AB-288B1838944D}"/>
    <dgm:cxn modelId="{47D3AE02-38F1-4F07-981D-04AA083A3E0B}" type="presOf" srcId="{C1166B1C-005C-45A5-B59D-39E8676F1A61}" destId="{1B17E776-222D-42F4-87CD-A9BC3B421540}" srcOrd="0" destOrd="0" presId="urn:microsoft.com/office/officeart/2005/8/layout/chevron2"/>
    <dgm:cxn modelId="{AECB8539-B151-424B-985F-84360125530F}" srcId="{D6B21D75-2B51-4C5F-91B3-52519F5F943C}" destId="{EA2EE14E-F84A-4BE9-842A-13CA75F3C5D1}" srcOrd="1" destOrd="0" parTransId="{341199DF-2FEE-49FC-B91F-76D4BA1E699B}" sibTransId="{654A97A2-5535-4E45-AEF9-B6043228C4DC}"/>
    <dgm:cxn modelId="{7344A61B-3EF0-49EE-BD8E-D2FA3BF33E4A}" srcId="{5A561500-63E4-4539-B94B-B1E9053F1AF9}" destId="{57495DE7-2F8A-4FFB-9B7C-47881BB3FCEB}" srcOrd="1" destOrd="0" parTransId="{133D7A84-8648-4F9E-8509-B8FF9F6C2637}" sibTransId="{10D48622-67C7-4B04-98A7-ADFFA23202E1}"/>
    <dgm:cxn modelId="{09DB8DC8-E001-4489-AC50-5D76D944A2B3}" srcId="{65551FDA-E70B-4049-8875-0E04FC8CCA55}" destId="{C9C3A5BB-59F2-4237-857B-EC39A738DF90}" srcOrd="1" destOrd="0" parTransId="{CF328750-8C70-4C1E-A25E-AF6E584BC833}" sibTransId="{693C633F-5CD2-40DA-B06A-C6AFD87AA381}"/>
    <dgm:cxn modelId="{569FF1ED-FBAF-40C2-8794-193863C14F4B}" srcId="{65551FDA-E70B-4049-8875-0E04FC8CCA55}" destId="{C1166B1C-005C-45A5-B59D-39E8676F1A61}" srcOrd="0" destOrd="0" parTransId="{EFFCD270-E360-4E7C-A669-8A83942FD574}" sibTransId="{044DBCE8-DC52-4F77-B6DB-F8E4DE6B748D}"/>
    <dgm:cxn modelId="{BCB437C1-0745-400A-ACCD-3C30DD207BE2}" type="presParOf" srcId="{7B558A06-5410-4AA2-94D7-5F0528541A9D}" destId="{B453B77C-91A4-4553-AF69-3FF5E7E5356F}" srcOrd="0" destOrd="0" presId="urn:microsoft.com/office/officeart/2005/8/layout/chevron2"/>
    <dgm:cxn modelId="{0BA561B7-5EB3-4692-A5FF-D800EB8A880C}" type="presParOf" srcId="{B453B77C-91A4-4553-AF69-3FF5E7E5356F}" destId="{8E38AFA6-87D4-4775-A05F-6503B5CBE001}" srcOrd="0" destOrd="0" presId="urn:microsoft.com/office/officeart/2005/8/layout/chevron2"/>
    <dgm:cxn modelId="{38FE4B2E-9CEB-4832-9454-7EA1AE6F72DA}" type="presParOf" srcId="{B453B77C-91A4-4553-AF69-3FF5E7E5356F}" destId="{435119DE-9195-4344-96EA-21B8537E35CA}" srcOrd="1" destOrd="0" presId="urn:microsoft.com/office/officeart/2005/8/layout/chevron2"/>
    <dgm:cxn modelId="{47EBBDA0-5F31-4892-A1E8-E253158BD492}" type="presParOf" srcId="{7B558A06-5410-4AA2-94D7-5F0528541A9D}" destId="{876AA3A0-7EA1-4CEE-B5A4-A2FAE64D7C4B}" srcOrd="1" destOrd="0" presId="urn:microsoft.com/office/officeart/2005/8/layout/chevron2"/>
    <dgm:cxn modelId="{8ABA2897-3D34-41EC-9B07-3644E83BC760}" type="presParOf" srcId="{7B558A06-5410-4AA2-94D7-5F0528541A9D}" destId="{2CFF5FF7-978C-4236-B968-67D532F96F94}" srcOrd="2" destOrd="0" presId="urn:microsoft.com/office/officeart/2005/8/layout/chevron2"/>
    <dgm:cxn modelId="{D3CBFC06-2829-4904-A194-886ADB081BA4}" type="presParOf" srcId="{2CFF5FF7-978C-4236-B968-67D532F96F94}" destId="{987AFBD5-8A9B-41A2-882B-D985206555D1}" srcOrd="0" destOrd="0" presId="urn:microsoft.com/office/officeart/2005/8/layout/chevron2"/>
    <dgm:cxn modelId="{0B9698D8-952C-4234-80BF-7448F4A72FF2}" type="presParOf" srcId="{2CFF5FF7-978C-4236-B968-67D532F96F94}" destId="{350B1096-4532-492F-A23C-6C37CECEA995}" srcOrd="1" destOrd="0" presId="urn:microsoft.com/office/officeart/2005/8/layout/chevron2"/>
    <dgm:cxn modelId="{C90BE50A-7C0C-4B90-8096-72DB18798313}" type="presParOf" srcId="{7B558A06-5410-4AA2-94D7-5F0528541A9D}" destId="{66024616-DC43-4794-B4F3-8210A38AB003}" srcOrd="3" destOrd="0" presId="urn:microsoft.com/office/officeart/2005/8/layout/chevron2"/>
    <dgm:cxn modelId="{FD56DD70-D41D-45DC-9E2C-1D27031D1F5F}" type="presParOf" srcId="{7B558A06-5410-4AA2-94D7-5F0528541A9D}" destId="{2404C5E6-9533-494A-B9C6-610ABFDF80C6}" srcOrd="4" destOrd="0" presId="urn:microsoft.com/office/officeart/2005/8/layout/chevron2"/>
    <dgm:cxn modelId="{FA312CC6-EFB8-4D5A-8946-A3371FAAB68E}" type="presParOf" srcId="{2404C5E6-9533-494A-B9C6-610ABFDF80C6}" destId="{CE5DE910-CB63-4E50-BEAC-7E9EB0B899E5}" srcOrd="0" destOrd="0" presId="urn:microsoft.com/office/officeart/2005/8/layout/chevron2"/>
    <dgm:cxn modelId="{836893D7-CFE3-4B0B-BA8F-FE2C830785AE}" type="presParOf" srcId="{2404C5E6-9533-494A-B9C6-610ABFDF80C6}" destId="{1B17E776-222D-42F4-87CD-A9BC3B42154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0249AE-BBBC-4219-9EBD-D491590F1B3A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380468A-3C3C-4C14-803E-E220F926495A}">
      <dgm:prSet phldrT="[Текст]" custT="1"/>
      <dgm:spPr/>
      <dgm:t>
        <a:bodyPr/>
        <a:lstStyle/>
        <a:p>
          <a:r>
            <a:rPr lang="ru-RU" sz="1800" dirty="0" smtClean="0"/>
            <a:t>США</a:t>
          </a:r>
          <a:endParaRPr lang="ru-RU" sz="1400" dirty="0"/>
        </a:p>
      </dgm:t>
    </dgm:pt>
    <dgm:pt modelId="{31C4A6F6-DEDE-447B-A32E-65335BB5E3CF}" type="parTrans" cxnId="{BA5397B0-BE0F-4C9D-8050-62E3DD8D88B6}">
      <dgm:prSet/>
      <dgm:spPr/>
      <dgm:t>
        <a:bodyPr/>
        <a:lstStyle/>
        <a:p>
          <a:endParaRPr lang="ru-RU"/>
        </a:p>
      </dgm:t>
    </dgm:pt>
    <dgm:pt modelId="{1C5A491D-3FCE-43A9-A146-55375E426C94}" type="sibTrans" cxnId="{BA5397B0-BE0F-4C9D-8050-62E3DD8D88B6}">
      <dgm:prSet/>
      <dgm:spPr/>
      <dgm:t>
        <a:bodyPr/>
        <a:lstStyle/>
        <a:p>
          <a:endParaRPr lang="ru-RU"/>
        </a:p>
      </dgm:t>
    </dgm:pt>
    <dgm:pt modelId="{E0B70FED-A133-4AE4-80FE-3CE3C34C330C}">
      <dgm:prSet phldrT="[Текст]"/>
      <dgm:spPr/>
      <dgm:t>
        <a:bodyPr/>
        <a:lstStyle/>
        <a:p>
          <a:r>
            <a:rPr lang="ru-RU" dirty="0" smtClean="0"/>
            <a:t>Ежегодное выборочное обследование </a:t>
          </a:r>
          <a:endParaRPr lang="ru-RU" dirty="0"/>
        </a:p>
      </dgm:t>
    </dgm:pt>
    <dgm:pt modelId="{ABAB0A10-3CA1-4E41-A4DC-72C8221C530F}" type="parTrans" cxnId="{8F0D4152-067A-474F-B887-3DBCFA57EECB}">
      <dgm:prSet/>
      <dgm:spPr/>
      <dgm:t>
        <a:bodyPr/>
        <a:lstStyle/>
        <a:p>
          <a:endParaRPr lang="ru-RU"/>
        </a:p>
      </dgm:t>
    </dgm:pt>
    <dgm:pt modelId="{D82F060C-8F32-465D-8AC6-D1C6FF6A21EE}" type="sibTrans" cxnId="{8F0D4152-067A-474F-B887-3DBCFA57EECB}">
      <dgm:prSet/>
      <dgm:spPr/>
      <dgm:t>
        <a:bodyPr/>
        <a:lstStyle/>
        <a:p>
          <a:endParaRPr lang="ru-RU"/>
        </a:p>
      </dgm:t>
    </dgm:pt>
    <dgm:pt modelId="{0F22936D-B8DB-4477-9773-26D5BDEB4221}">
      <dgm:prSet phldrT="[Текст]"/>
      <dgm:spPr/>
      <dgm:t>
        <a:bodyPr/>
        <a:lstStyle/>
        <a:p>
          <a:r>
            <a:rPr lang="ru-RU" dirty="0" smtClean="0"/>
            <a:t>Короткий сплошной опрос 1 раз в 10 лет </a:t>
          </a:r>
          <a:endParaRPr lang="ru-RU" dirty="0"/>
        </a:p>
      </dgm:t>
    </dgm:pt>
    <dgm:pt modelId="{67EA5BFD-0264-4E68-A6A8-A80724B9F8BF}" type="parTrans" cxnId="{25E74F24-4D82-4414-96C9-232C3B3F0D17}">
      <dgm:prSet/>
      <dgm:spPr/>
      <dgm:t>
        <a:bodyPr/>
        <a:lstStyle/>
        <a:p>
          <a:endParaRPr lang="ru-RU"/>
        </a:p>
      </dgm:t>
    </dgm:pt>
    <dgm:pt modelId="{926E84A0-C228-4768-9D46-1BAAFA749E1B}" type="sibTrans" cxnId="{25E74F24-4D82-4414-96C9-232C3B3F0D17}">
      <dgm:prSet/>
      <dgm:spPr/>
      <dgm:t>
        <a:bodyPr/>
        <a:lstStyle/>
        <a:p>
          <a:endParaRPr lang="ru-RU"/>
        </a:p>
      </dgm:t>
    </dgm:pt>
    <dgm:pt modelId="{86442340-FBD1-4D79-9F86-AE229A1FEC65}">
      <dgm:prSet phldrT="[Текст]" custT="1"/>
      <dgm:spPr/>
      <dgm:t>
        <a:bodyPr/>
        <a:lstStyle/>
        <a:p>
          <a:r>
            <a:rPr lang="ru-RU" sz="2000" dirty="0" smtClean="0"/>
            <a:t>Франция</a:t>
          </a:r>
          <a:endParaRPr lang="ru-RU" sz="1400" dirty="0"/>
        </a:p>
      </dgm:t>
    </dgm:pt>
    <dgm:pt modelId="{4DD416E9-5A97-4AEE-A809-97637E85940D}" type="parTrans" cxnId="{15883584-D8B9-4FFE-84D9-399C8F22B650}">
      <dgm:prSet/>
      <dgm:spPr/>
      <dgm:t>
        <a:bodyPr/>
        <a:lstStyle/>
        <a:p>
          <a:endParaRPr lang="ru-RU"/>
        </a:p>
      </dgm:t>
    </dgm:pt>
    <dgm:pt modelId="{50DAE17E-3AD9-40C1-B9F5-321B34F0FAC0}" type="sibTrans" cxnId="{15883584-D8B9-4FFE-84D9-399C8F22B650}">
      <dgm:prSet/>
      <dgm:spPr/>
      <dgm:t>
        <a:bodyPr/>
        <a:lstStyle/>
        <a:p>
          <a:endParaRPr lang="ru-RU"/>
        </a:p>
      </dgm:t>
    </dgm:pt>
    <dgm:pt modelId="{3CCF473B-86ED-4626-B548-4829715DA9FA}">
      <dgm:prSet phldrT="[Текст]" custT="1"/>
      <dgm:spPr/>
      <dgm:t>
        <a:bodyPr/>
        <a:lstStyle/>
        <a:p>
          <a:r>
            <a:rPr lang="ru-RU" sz="1600" dirty="0" smtClean="0"/>
            <a:t>Ежегодный опрос  14% населения</a:t>
          </a:r>
          <a:endParaRPr lang="ru-RU" sz="1600" dirty="0"/>
        </a:p>
      </dgm:t>
    </dgm:pt>
    <dgm:pt modelId="{38FA07E5-131E-4891-B542-51091E3C4C64}" type="parTrans" cxnId="{511926E5-3E87-4DAC-95FD-9FC5F8867B94}">
      <dgm:prSet/>
      <dgm:spPr/>
      <dgm:t>
        <a:bodyPr/>
        <a:lstStyle/>
        <a:p>
          <a:endParaRPr lang="ru-RU"/>
        </a:p>
      </dgm:t>
    </dgm:pt>
    <dgm:pt modelId="{F86BF963-06E4-4C9E-9DBA-11AE3B056E4F}" type="sibTrans" cxnId="{511926E5-3E87-4DAC-95FD-9FC5F8867B94}">
      <dgm:prSet/>
      <dgm:spPr/>
      <dgm:t>
        <a:bodyPr/>
        <a:lstStyle/>
        <a:p>
          <a:endParaRPr lang="ru-RU"/>
        </a:p>
      </dgm:t>
    </dgm:pt>
    <dgm:pt modelId="{74E2FF27-D91A-4D40-923C-3C4084650F68}">
      <dgm:prSet phldrT="[Текст]" custT="1"/>
      <dgm:spPr/>
      <dgm:t>
        <a:bodyPr/>
        <a:lstStyle/>
        <a:p>
          <a:r>
            <a:rPr lang="ru-RU" sz="1800" dirty="0" smtClean="0"/>
            <a:t>«Первопроходцы»</a:t>
          </a:r>
        </a:p>
        <a:p>
          <a:r>
            <a:rPr lang="ru-RU" sz="1800" dirty="0" smtClean="0"/>
            <a:t>2000-2010</a:t>
          </a:r>
          <a:endParaRPr lang="ru-RU" sz="1800" dirty="0"/>
        </a:p>
      </dgm:t>
    </dgm:pt>
    <dgm:pt modelId="{B5441637-CA95-49F7-8391-03435AE4ABA4}" type="parTrans" cxnId="{6BF1DED1-5FC2-43B7-9A96-C4D8ACE0D8FE}">
      <dgm:prSet/>
      <dgm:spPr/>
      <dgm:t>
        <a:bodyPr/>
        <a:lstStyle/>
        <a:p>
          <a:endParaRPr lang="ru-RU"/>
        </a:p>
      </dgm:t>
    </dgm:pt>
    <dgm:pt modelId="{121B8D50-B759-412E-B94D-F39A1F1AA678}" type="sibTrans" cxnId="{6BF1DED1-5FC2-43B7-9A96-C4D8ACE0D8FE}">
      <dgm:prSet/>
      <dgm:spPr/>
      <dgm:t>
        <a:bodyPr/>
        <a:lstStyle/>
        <a:p>
          <a:endParaRPr lang="ru-RU"/>
        </a:p>
      </dgm:t>
    </dgm:pt>
    <dgm:pt modelId="{9A15D9EA-D4B0-4319-A182-91D5AB74432C}">
      <dgm:prSet phldrT="[Текст]" custT="1"/>
      <dgm:spPr/>
      <dgm:t>
        <a:bodyPr anchor="t" anchorCtr="0"/>
        <a:lstStyle/>
        <a:p>
          <a:r>
            <a:rPr lang="ru-RU" sz="1200" i="1" dirty="0" smtClean="0">
              <a:solidFill>
                <a:srgbClr val="C00000"/>
              </a:solidFill>
            </a:rPr>
            <a:t> </a:t>
          </a:r>
          <a:r>
            <a:rPr lang="ru-RU" sz="1400" i="1" dirty="0" smtClean="0">
              <a:solidFill>
                <a:srgbClr val="C00000"/>
              </a:solidFill>
            </a:rPr>
            <a:t>Более</a:t>
          </a:r>
          <a:r>
            <a:rPr lang="en-US" sz="1400" i="1" dirty="0" smtClean="0">
              <a:solidFill>
                <a:srgbClr val="C00000"/>
              </a:solidFill>
            </a:rPr>
            <a:t> 10 </a:t>
          </a:r>
          <a:r>
            <a:rPr lang="ru-RU" sz="1400" i="1" dirty="0" smtClean="0">
              <a:solidFill>
                <a:srgbClr val="C00000"/>
              </a:solidFill>
            </a:rPr>
            <a:t>тыс. чел. (50% населения</a:t>
          </a:r>
          <a:r>
            <a:rPr lang="ru-RU" sz="1200" i="1" dirty="0" smtClean="0">
              <a:solidFill>
                <a:srgbClr val="C00000"/>
              </a:solidFill>
            </a:rPr>
            <a:t>):</a:t>
          </a:r>
        </a:p>
        <a:p>
          <a:r>
            <a:rPr lang="ru-RU" sz="1200" i="1" dirty="0" smtClean="0">
              <a:solidFill>
                <a:schemeClr val="tx1"/>
              </a:solidFill>
            </a:rPr>
            <a:t>8% жилищ на основе обновляемого регистра зданий, </a:t>
          </a:r>
          <a:r>
            <a:rPr lang="en-US" sz="1200" i="1" dirty="0" smtClean="0">
              <a:solidFill>
                <a:schemeClr val="tx1"/>
              </a:solidFill>
            </a:rPr>
            <a:t>INSEE</a:t>
          </a:r>
          <a:endParaRPr lang="ru-RU" sz="1200" i="1" dirty="0" smtClean="0">
            <a:solidFill>
              <a:schemeClr val="tx1"/>
            </a:solidFill>
          </a:endParaRPr>
        </a:p>
      </dgm:t>
    </dgm:pt>
    <dgm:pt modelId="{4C878A17-0B76-40E7-9E34-959BAAA8DE50}" type="parTrans" cxnId="{08672F56-97FE-4ED6-ABCB-17D34C77A020}">
      <dgm:prSet/>
      <dgm:spPr/>
      <dgm:t>
        <a:bodyPr/>
        <a:lstStyle/>
        <a:p>
          <a:endParaRPr lang="ru-RU"/>
        </a:p>
      </dgm:t>
    </dgm:pt>
    <dgm:pt modelId="{F207E626-DA2A-4370-8627-45B77E67FB6F}" type="sibTrans" cxnId="{08672F56-97FE-4ED6-ABCB-17D34C77A020}">
      <dgm:prSet/>
      <dgm:spPr/>
      <dgm:t>
        <a:bodyPr/>
        <a:lstStyle/>
        <a:p>
          <a:endParaRPr lang="ru-RU"/>
        </a:p>
      </dgm:t>
    </dgm:pt>
    <dgm:pt modelId="{72C26528-AF87-43BB-B31C-46ADAE8464E7}">
      <dgm:prSet phldrT="[Текст]" custT="1"/>
      <dgm:spPr/>
      <dgm:t>
        <a:bodyPr anchor="t" anchorCtr="0"/>
        <a:lstStyle/>
        <a:p>
          <a:r>
            <a:rPr lang="ru-RU" sz="1200" i="1" dirty="0" smtClean="0">
              <a:solidFill>
                <a:srgbClr val="C00000"/>
              </a:solidFill>
            </a:rPr>
            <a:t>  </a:t>
          </a:r>
          <a:r>
            <a:rPr lang="ru-RU" sz="1400" i="1" dirty="0" smtClean="0">
              <a:solidFill>
                <a:srgbClr val="C00000"/>
              </a:solidFill>
            </a:rPr>
            <a:t>Коммуны менее</a:t>
          </a:r>
          <a:r>
            <a:rPr lang="en-US" sz="1400" i="1" dirty="0" smtClean="0">
              <a:solidFill>
                <a:srgbClr val="C00000"/>
              </a:solidFill>
            </a:rPr>
            <a:t> 10 </a:t>
          </a:r>
          <a:r>
            <a:rPr lang="ru-RU" sz="1400" i="1" dirty="0" smtClean="0">
              <a:solidFill>
                <a:srgbClr val="C00000"/>
              </a:solidFill>
            </a:rPr>
            <a:t> тыс. чел.:</a:t>
          </a:r>
          <a:endParaRPr lang="ru-RU" sz="1200" i="1" dirty="0" smtClean="0">
            <a:solidFill>
              <a:srgbClr val="C00000"/>
            </a:solidFill>
          </a:endParaRPr>
        </a:p>
        <a:p>
          <a:r>
            <a:rPr lang="ru-RU" sz="1200" i="1" dirty="0" smtClean="0">
              <a:solidFill>
                <a:schemeClr val="tx1"/>
              </a:solidFill>
            </a:rPr>
            <a:t>Ежегодно сплошной  опрос всего населения 1/5 числа коммун</a:t>
          </a:r>
          <a:endParaRPr lang="ru-RU" sz="1200" i="1" dirty="0">
            <a:solidFill>
              <a:schemeClr val="tx1"/>
            </a:solidFill>
          </a:endParaRPr>
        </a:p>
      </dgm:t>
    </dgm:pt>
    <dgm:pt modelId="{9DA8E913-66FC-45F5-A054-4393EE2F8740}" type="parTrans" cxnId="{769A66D2-B75D-44DB-9AF7-0102FA5DC761}">
      <dgm:prSet/>
      <dgm:spPr/>
      <dgm:t>
        <a:bodyPr/>
        <a:lstStyle/>
        <a:p>
          <a:endParaRPr lang="ru-RU"/>
        </a:p>
      </dgm:t>
    </dgm:pt>
    <dgm:pt modelId="{F1313D96-00E6-4061-B707-4737FB92CEF5}" type="sibTrans" cxnId="{769A66D2-B75D-44DB-9AF7-0102FA5DC761}">
      <dgm:prSet/>
      <dgm:spPr/>
      <dgm:t>
        <a:bodyPr/>
        <a:lstStyle/>
        <a:p>
          <a:endParaRPr lang="ru-RU"/>
        </a:p>
      </dgm:t>
    </dgm:pt>
    <dgm:pt modelId="{AC9D6797-AA69-4590-8A51-80447EFC8B52}">
      <dgm:prSet phldrT="[Текст]" custT="1"/>
      <dgm:spPr/>
      <dgm:t>
        <a:bodyPr/>
        <a:lstStyle/>
        <a:p>
          <a:r>
            <a:rPr lang="ru-RU" sz="1800" dirty="0" smtClean="0"/>
            <a:t>  Новые сторонники </a:t>
          </a:r>
        </a:p>
        <a:p>
          <a:r>
            <a:rPr lang="ru-RU" sz="1800" dirty="0" smtClean="0"/>
            <a:t>2020</a:t>
          </a:r>
          <a:endParaRPr lang="ru-RU" sz="1800" dirty="0"/>
        </a:p>
      </dgm:t>
    </dgm:pt>
    <dgm:pt modelId="{D47F53DD-7B0A-48E2-B954-C533F3952F77}" type="parTrans" cxnId="{18F80FF0-4268-4B6D-8991-10DEB4C3CB5B}">
      <dgm:prSet/>
      <dgm:spPr/>
      <dgm:t>
        <a:bodyPr/>
        <a:lstStyle/>
        <a:p>
          <a:endParaRPr lang="ru-RU"/>
        </a:p>
      </dgm:t>
    </dgm:pt>
    <dgm:pt modelId="{54658C51-2073-4B53-8332-0E8ADA69A406}" type="sibTrans" cxnId="{18F80FF0-4268-4B6D-8991-10DEB4C3CB5B}">
      <dgm:prSet/>
      <dgm:spPr/>
      <dgm:t>
        <a:bodyPr/>
        <a:lstStyle/>
        <a:p>
          <a:endParaRPr lang="ru-RU"/>
        </a:p>
      </dgm:t>
    </dgm:pt>
    <dgm:pt modelId="{33B3DA55-C65D-4113-B32F-820059116833}" type="pres">
      <dgm:prSet presAssocID="{B60249AE-BBBC-4219-9EBD-D491590F1B3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6449B26-8C8E-4E83-8F34-1E6BBC908F91}" type="pres">
      <dgm:prSet presAssocID="{AC9D6797-AA69-4590-8A51-80447EFC8B52}" presName="hierRoot1" presStyleCnt="0"/>
      <dgm:spPr/>
    </dgm:pt>
    <dgm:pt modelId="{4C032A4E-385C-414E-A611-CA7734376645}" type="pres">
      <dgm:prSet presAssocID="{AC9D6797-AA69-4590-8A51-80447EFC8B52}" presName="composite" presStyleCnt="0"/>
      <dgm:spPr/>
    </dgm:pt>
    <dgm:pt modelId="{B236D849-628A-4B03-9B56-97B4D0F68236}" type="pres">
      <dgm:prSet presAssocID="{AC9D6797-AA69-4590-8A51-80447EFC8B52}" presName="background" presStyleLbl="node0" presStyleIdx="0" presStyleCnt="2"/>
      <dgm:spPr/>
    </dgm:pt>
    <dgm:pt modelId="{FDF5F3C4-568D-414A-83CE-BC2EFE5760C3}" type="pres">
      <dgm:prSet presAssocID="{AC9D6797-AA69-4590-8A51-80447EFC8B52}" presName="text" presStyleLbl="fgAcc0" presStyleIdx="0" presStyleCnt="2" custScaleX="96103" custLinFactX="168669" custLinFactY="124880" custLinFactNeighborX="200000" custLinFactNeighborY="2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1145CA2-67FA-4D01-9B20-428F73A61475}" type="pres">
      <dgm:prSet presAssocID="{AC9D6797-AA69-4590-8A51-80447EFC8B52}" presName="hierChild2" presStyleCnt="0"/>
      <dgm:spPr/>
    </dgm:pt>
    <dgm:pt modelId="{44BDEA68-44FC-4ABC-A907-C0A6B0C0C636}" type="pres">
      <dgm:prSet presAssocID="{74E2FF27-D91A-4D40-923C-3C4084650F68}" presName="hierRoot1" presStyleCnt="0"/>
      <dgm:spPr/>
    </dgm:pt>
    <dgm:pt modelId="{0558C292-F1A2-4908-ABA4-B2B6BD41AA0F}" type="pres">
      <dgm:prSet presAssocID="{74E2FF27-D91A-4D40-923C-3C4084650F68}" presName="composite" presStyleCnt="0"/>
      <dgm:spPr/>
    </dgm:pt>
    <dgm:pt modelId="{45DBFAF5-9DC9-4A49-BE66-5C5B9B69496B}" type="pres">
      <dgm:prSet presAssocID="{74E2FF27-D91A-4D40-923C-3C4084650F68}" presName="background" presStyleLbl="node0" presStyleIdx="1" presStyleCnt="2"/>
      <dgm:spPr/>
    </dgm:pt>
    <dgm:pt modelId="{B5289B4C-7143-498E-B43F-FCA2091ED101}" type="pres">
      <dgm:prSet presAssocID="{74E2FF27-D91A-4D40-923C-3C4084650F68}" presName="text" presStyleLbl="fgAcc0" presStyleIdx="1" presStyleCnt="2" custScaleX="193711" custScaleY="71532" custLinFactX="-12011" custLinFactNeighborX="-100000" custLinFactNeighborY="-6654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B4D5240-8A94-4EE1-9436-BAEA649F1750}" type="pres">
      <dgm:prSet presAssocID="{74E2FF27-D91A-4D40-923C-3C4084650F68}" presName="hierChild2" presStyleCnt="0"/>
      <dgm:spPr/>
    </dgm:pt>
    <dgm:pt modelId="{DCEC2C50-2F8F-4958-9E48-EE7FCD945714}" type="pres">
      <dgm:prSet presAssocID="{31C4A6F6-DEDE-447B-A32E-65335BB5E3CF}" presName="Name10" presStyleLbl="parChTrans1D2" presStyleIdx="0" presStyleCnt="2"/>
      <dgm:spPr/>
      <dgm:t>
        <a:bodyPr/>
        <a:lstStyle/>
        <a:p>
          <a:endParaRPr lang="ru-RU"/>
        </a:p>
      </dgm:t>
    </dgm:pt>
    <dgm:pt modelId="{07B70955-EB92-4B4E-9124-1849F4918385}" type="pres">
      <dgm:prSet presAssocID="{1380468A-3C3C-4C14-803E-E220F926495A}" presName="hierRoot2" presStyleCnt="0"/>
      <dgm:spPr/>
    </dgm:pt>
    <dgm:pt modelId="{C4AA8EB0-6FEF-4FCB-BF4C-BB722C75E435}" type="pres">
      <dgm:prSet presAssocID="{1380468A-3C3C-4C14-803E-E220F926495A}" presName="composite2" presStyleCnt="0"/>
      <dgm:spPr/>
    </dgm:pt>
    <dgm:pt modelId="{9021000E-7CCF-44B0-9D26-E14A60BD7576}" type="pres">
      <dgm:prSet presAssocID="{1380468A-3C3C-4C14-803E-E220F926495A}" presName="background2" presStyleLbl="node2" presStyleIdx="0" presStyleCnt="2"/>
      <dgm:spPr/>
    </dgm:pt>
    <dgm:pt modelId="{7F7AAC31-8CC3-4D8A-8471-3C99B587ED07}" type="pres">
      <dgm:prSet presAssocID="{1380468A-3C3C-4C14-803E-E220F926495A}" presName="text2" presStyleLbl="fgAcc2" presStyleIdx="0" presStyleCnt="2" custScaleY="34722" custLinFactNeighborX="-55402" custLinFactNeighborY="-128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DE1B22D-3F18-4824-A9F6-EA49BC9C25BD}" type="pres">
      <dgm:prSet presAssocID="{1380468A-3C3C-4C14-803E-E220F926495A}" presName="hierChild3" presStyleCnt="0"/>
      <dgm:spPr/>
    </dgm:pt>
    <dgm:pt modelId="{DE2AE354-D2A8-4036-BC98-323DAB49E737}" type="pres">
      <dgm:prSet presAssocID="{ABAB0A10-3CA1-4E41-A4DC-72C8221C530F}" presName="Name17" presStyleLbl="parChTrans1D3" presStyleIdx="0" presStyleCnt="3"/>
      <dgm:spPr/>
      <dgm:t>
        <a:bodyPr/>
        <a:lstStyle/>
        <a:p>
          <a:endParaRPr lang="ru-RU"/>
        </a:p>
      </dgm:t>
    </dgm:pt>
    <dgm:pt modelId="{D514146F-7E21-44C0-8235-8D9E54746086}" type="pres">
      <dgm:prSet presAssocID="{E0B70FED-A133-4AE4-80FE-3CE3C34C330C}" presName="hierRoot3" presStyleCnt="0"/>
      <dgm:spPr/>
    </dgm:pt>
    <dgm:pt modelId="{6D492E7B-F72C-4F6C-AA2B-AB02E02D969A}" type="pres">
      <dgm:prSet presAssocID="{E0B70FED-A133-4AE4-80FE-3CE3C34C330C}" presName="composite3" presStyleCnt="0"/>
      <dgm:spPr/>
    </dgm:pt>
    <dgm:pt modelId="{D83FA041-D6EF-4E6D-9C6C-4DBEAD8E4015}" type="pres">
      <dgm:prSet presAssocID="{E0B70FED-A133-4AE4-80FE-3CE3C34C330C}" presName="background3" presStyleLbl="node3" presStyleIdx="0" presStyleCnt="3"/>
      <dgm:spPr/>
    </dgm:pt>
    <dgm:pt modelId="{A15261E4-AC01-4012-AAA0-6682938356EA}" type="pres">
      <dgm:prSet presAssocID="{E0B70FED-A133-4AE4-80FE-3CE3C34C330C}" presName="text3" presStyleLbl="fgAcc3" presStyleIdx="0" presStyleCnt="3" custScaleX="106493" custScaleY="86498" custLinFactNeighborX="-3264" custLinFactNeighborY="6643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8AB999A-C5CF-4294-AC01-4FBAA2E2A4FB}" type="pres">
      <dgm:prSet presAssocID="{E0B70FED-A133-4AE4-80FE-3CE3C34C330C}" presName="hierChild4" presStyleCnt="0"/>
      <dgm:spPr/>
    </dgm:pt>
    <dgm:pt modelId="{55D5E187-508A-482A-86F2-A9B33092A7AB}" type="pres">
      <dgm:prSet presAssocID="{67EA5BFD-0264-4E68-A6A8-A80724B9F8BF}" presName="Name17" presStyleLbl="parChTrans1D3" presStyleIdx="1" presStyleCnt="3"/>
      <dgm:spPr/>
      <dgm:t>
        <a:bodyPr/>
        <a:lstStyle/>
        <a:p>
          <a:endParaRPr lang="ru-RU"/>
        </a:p>
      </dgm:t>
    </dgm:pt>
    <dgm:pt modelId="{1E0695C7-35F0-4235-965C-11EB923A383F}" type="pres">
      <dgm:prSet presAssocID="{0F22936D-B8DB-4477-9773-26D5BDEB4221}" presName="hierRoot3" presStyleCnt="0"/>
      <dgm:spPr/>
    </dgm:pt>
    <dgm:pt modelId="{610A81F6-AEA5-439B-B16B-033EBCE073E4}" type="pres">
      <dgm:prSet presAssocID="{0F22936D-B8DB-4477-9773-26D5BDEB4221}" presName="composite3" presStyleCnt="0"/>
      <dgm:spPr/>
    </dgm:pt>
    <dgm:pt modelId="{55408455-98DE-4694-8DC7-3B937657BF95}" type="pres">
      <dgm:prSet presAssocID="{0F22936D-B8DB-4477-9773-26D5BDEB4221}" presName="background3" presStyleLbl="node3" presStyleIdx="1" presStyleCnt="3"/>
      <dgm:spPr/>
    </dgm:pt>
    <dgm:pt modelId="{A3A56283-4538-4DB5-9A90-5429BC3B2EDA}" type="pres">
      <dgm:prSet presAssocID="{0F22936D-B8DB-4477-9773-26D5BDEB4221}" presName="text3" presStyleLbl="fgAcc3" presStyleIdx="1" presStyleCnt="3" custScaleX="96140" custScaleY="67970" custLinFactNeighborX="-67878" custLinFactNeighborY="-2249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8CE4588-4FDF-49F9-AF3F-1E4F84C5F3F6}" type="pres">
      <dgm:prSet presAssocID="{0F22936D-B8DB-4477-9773-26D5BDEB4221}" presName="hierChild4" presStyleCnt="0"/>
      <dgm:spPr/>
    </dgm:pt>
    <dgm:pt modelId="{4B86B30A-0165-4F01-8112-B2E775372D49}" type="pres">
      <dgm:prSet presAssocID="{4DD416E9-5A97-4AEE-A809-97637E85940D}" presName="Name10" presStyleLbl="parChTrans1D2" presStyleIdx="1" presStyleCnt="2"/>
      <dgm:spPr/>
      <dgm:t>
        <a:bodyPr/>
        <a:lstStyle/>
        <a:p>
          <a:endParaRPr lang="ru-RU"/>
        </a:p>
      </dgm:t>
    </dgm:pt>
    <dgm:pt modelId="{0550C143-1608-4B34-AA5A-E9C08CEA7E4F}" type="pres">
      <dgm:prSet presAssocID="{86442340-FBD1-4D79-9F86-AE229A1FEC65}" presName="hierRoot2" presStyleCnt="0"/>
      <dgm:spPr/>
    </dgm:pt>
    <dgm:pt modelId="{82A5EF85-E989-49BA-90FE-EB1A384DF88F}" type="pres">
      <dgm:prSet presAssocID="{86442340-FBD1-4D79-9F86-AE229A1FEC65}" presName="composite2" presStyleCnt="0"/>
      <dgm:spPr/>
    </dgm:pt>
    <dgm:pt modelId="{D296EAFE-F69C-4484-AC05-DC12E0F057A7}" type="pres">
      <dgm:prSet presAssocID="{86442340-FBD1-4D79-9F86-AE229A1FEC65}" presName="background2" presStyleLbl="node2" presStyleIdx="1" presStyleCnt="2"/>
      <dgm:spPr/>
    </dgm:pt>
    <dgm:pt modelId="{512ECD4C-3B0B-4AB0-B584-CF0F112DFA44}" type="pres">
      <dgm:prSet presAssocID="{86442340-FBD1-4D79-9F86-AE229A1FEC65}" presName="text2" presStyleLbl="fgAcc2" presStyleIdx="1" presStyleCnt="2" custScaleY="37537" custLinFactX="-40778" custLinFactNeighborX="-100000" custLinFactNeighborY="-1442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03EE044-2A33-4F88-8752-DD7539FDB58D}" type="pres">
      <dgm:prSet presAssocID="{86442340-FBD1-4D79-9F86-AE229A1FEC65}" presName="hierChild3" presStyleCnt="0"/>
      <dgm:spPr/>
    </dgm:pt>
    <dgm:pt modelId="{931A9B8C-DD13-42AD-B65B-333D581A348B}" type="pres">
      <dgm:prSet presAssocID="{38FA07E5-131E-4891-B542-51091E3C4C64}" presName="Name17" presStyleLbl="parChTrans1D3" presStyleIdx="2" presStyleCnt="3"/>
      <dgm:spPr/>
      <dgm:t>
        <a:bodyPr/>
        <a:lstStyle/>
        <a:p>
          <a:endParaRPr lang="ru-RU"/>
        </a:p>
      </dgm:t>
    </dgm:pt>
    <dgm:pt modelId="{682840CE-C1F3-45FB-99C2-49D51145F1D2}" type="pres">
      <dgm:prSet presAssocID="{3CCF473B-86ED-4626-B548-4829715DA9FA}" presName="hierRoot3" presStyleCnt="0"/>
      <dgm:spPr/>
    </dgm:pt>
    <dgm:pt modelId="{9E3C4AE9-279F-44BA-AA63-5FC3036BF4FE}" type="pres">
      <dgm:prSet presAssocID="{3CCF473B-86ED-4626-B548-4829715DA9FA}" presName="composite3" presStyleCnt="0"/>
      <dgm:spPr/>
    </dgm:pt>
    <dgm:pt modelId="{FFF70727-18E3-4BC1-8FEA-E1FBADDB8EC8}" type="pres">
      <dgm:prSet presAssocID="{3CCF473B-86ED-4626-B548-4829715DA9FA}" presName="background3" presStyleLbl="node3" presStyleIdx="2" presStyleCnt="3"/>
      <dgm:spPr/>
    </dgm:pt>
    <dgm:pt modelId="{36CBB556-75C6-489A-BC4D-DE5EC7969E50}" type="pres">
      <dgm:prSet presAssocID="{3CCF473B-86ED-4626-B548-4829715DA9FA}" presName="text3" presStyleLbl="fgAcc3" presStyleIdx="2" presStyleCnt="3" custScaleX="131326" custScaleY="61878" custLinFactNeighborX="-66976" custLinFactNeighborY="-2350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D45E503-938B-4115-8120-C74A469592EC}" type="pres">
      <dgm:prSet presAssocID="{3CCF473B-86ED-4626-B548-4829715DA9FA}" presName="hierChild4" presStyleCnt="0"/>
      <dgm:spPr/>
    </dgm:pt>
    <dgm:pt modelId="{B9BA24F4-5E24-4EA7-AC69-6506ACC1B882}" type="pres">
      <dgm:prSet presAssocID="{4C878A17-0B76-40E7-9E34-959BAAA8DE50}" presName="Name23" presStyleLbl="parChTrans1D4" presStyleIdx="0" presStyleCnt="2"/>
      <dgm:spPr/>
      <dgm:t>
        <a:bodyPr/>
        <a:lstStyle/>
        <a:p>
          <a:endParaRPr lang="ru-RU"/>
        </a:p>
      </dgm:t>
    </dgm:pt>
    <dgm:pt modelId="{B32E6261-46D4-4C9A-A03B-624679674F41}" type="pres">
      <dgm:prSet presAssocID="{9A15D9EA-D4B0-4319-A182-91D5AB74432C}" presName="hierRoot4" presStyleCnt="0"/>
      <dgm:spPr/>
    </dgm:pt>
    <dgm:pt modelId="{006941B4-3E58-4524-8EBF-13E5424CD549}" type="pres">
      <dgm:prSet presAssocID="{9A15D9EA-D4B0-4319-A182-91D5AB74432C}" presName="composite4" presStyleCnt="0"/>
      <dgm:spPr/>
    </dgm:pt>
    <dgm:pt modelId="{407888AC-852D-41B3-AD24-4CD5E1FA8F5E}" type="pres">
      <dgm:prSet presAssocID="{9A15D9EA-D4B0-4319-A182-91D5AB74432C}" presName="background4" presStyleLbl="node4" presStyleIdx="0" presStyleCnt="2"/>
      <dgm:spPr/>
    </dgm:pt>
    <dgm:pt modelId="{E90833CC-2C0C-401E-8AC7-DA30D645434F}" type="pres">
      <dgm:prSet presAssocID="{9A15D9EA-D4B0-4319-A182-91D5AB74432C}" presName="text4" presStyleLbl="fgAcc4" presStyleIdx="0" presStyleCnt="2" custScaleX="91057" custScaleY="133696" custLinFactNeighborX="-75092" custLinFactNeighborY="-550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EC6FA76-FF15-4F7F-B752-659FFC76C049}" type="pres">
      <dgm:prSet presAssocID="{9A15D9EA-D4B0-4319-A182-91D5AB74432C}" presName="hierChild5" presStyleCnt="0"/>
      <dgm:spPr/>
    </dgm:pt>
    <dgm:pt modelId="{2FA3E431-607D-4755-B60B-CA10D1C89BF6}" type="pres">
      <dgm:prSet presAssocID="{9DA8E913-66FC-45F5-A054-4393EE2F8740}" presName="Name23" presStyleLbl="parChTrans1D4" presStyleIdx="1" presStyleCnt="2"/>
      <dgm:spPr/>
      <dgm:t>
        <a:bodyPr/>
        <a:lstStyle/>
        <a:p>
          <a:endParaRPr lang="ru-RU"/>
        </a:p>
      </dgm:t>
    </dgm:pt>
    <dgm:pt modelId="{41F27AEE-46A1-4DB0-8892-2DD4AC3C9AC2}" type="pres">
      <dgm:prSet presAssocID="{72C26528-AF87-43BB-B31C-46ADAE8464E7}" presName="hierRoot4" presStyleCnt="0"/>
      <dgm:spPr/>
    </dgm:pt>
    <dgm:pt modelId="{6A5CCCB1-747D-4011-8402-80C519B5E017}" type="pres">
      <dgm:prSet presAssocID="{72C26528-AF87-43BB-B31C-46ADAE8464E7}" presName="composite4" presStyleCnt="0"/>
      <dgm:spPr/>
    </dgm:pt>
    <dgm:pt modelId="{BB64C8C3-7F0C-4413-8DB7-7967B476E60E}" type="pres">
      <dgm:prSet presAssocID="{72C26528-AF87-43BB-B31C-46ADAE8464E7}" presName="background4" presStyleLbl="node4" presStyleIdx="1" presStyleCnt="2"/>
      <dgm:spPr/>
    </dgm:pt>
    <dgm:pt modelId="{E0B254CE-0B7F-4CCB-B211-B71F4AA237D8}" type="pres">
      <dgm:prSet presAssocID="{72C26528-AF87-43BB-B31C-46ADAE8464E7}" presName="text4" presStyleLbl="fgAcc4" presStyleIdx="1" presStyleCnt="2" custScaleX="95009" custScaleY="141373" custLinFactNeighborX="-65475" custLinFactNeighborY="8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3F2D661-B65E-402E-A25B-F82D59063835}" type="pres">
      <dgm:prSet presAssocID="{72C26528-AF87-43BB-B31C-46ADAE8464E7}" presName="hierChild5" presStyleCnt="0"/>
      <dgm:spPr/>
    </dgm:pt>
  </dgm:ptLst>
  <dgm:cxnLst>
    <dgm:cxn modelId="{62AC24D8-C641-4729-8F65-3F64A5F956F6}" type="presOf" srcId="{86442340-FBD1-4D79-9F86-AE229A1FEC65}" destId="{512ECD4C-3B0B-4AB0-B584-CF0F112DFA44}" srcOrd="0" destOrd="0" presId="urn:microsoft.com/office/officeart/2005/8/layout/hierarchy1"/>
    <dgm:cxn modelId="{769A66D2-B75D-44DB-9AF7-0102FA5DC761}" srcId="{3CCF473B-86ED-4626-B548-4829715DA9FA}" destId="{72C26528-AF87-43BB-B31C-46ADAE8464E7}" srcOrd="1" destOrd="0" parTransId="{9DA8E913-66FC-45F5-A054-4393EE2F8740}" sibTransId="{F1313D96-00E6-4061-B707-4737FB92CEF5}"/>
    <dgm:cxn modelId="{BF2567A2-0A43-4182-90A7-A41C73B78549}" type="presOf" srcId="{9A15D9EA-D4B0-4319-A182-91D5AB74432C}" destId="{E90833CC-2C0C-401E-8AC7-DA30D645434F}" srcOrd="0" destOrd="0" presId="urn:microsoft.com/office/officeart/2005/8/layout/hierarchy1"/>
    <dgm:cxn modelId="{BD3506EB-2902-4EC0-BB54-2ADC0F842F69}" type="presOf" srcId="{B60249AE-BBBC-4219-9EBD-D491590F1B3A}" destId="{33B3DA55-C65D-4113-B32F-820059116833}" srcOrd="0" destOrd="0" presId="urn:microsoft.com/office/officeart/2005/8/layout/hierarchy1"/>
    <dgm:cxn modelId="{8929736E-41A8-485E-B8AD-6CFA1F9DDA92}" type="presOf" srcId="{4C878A17-0B76-40E7-9E34-959BAAA8DE50}" destId="{B9BA24F4-5E24-4EA7-AC69-6506ACC1B882}" srcOrd="0" destOrd="0" presId="urn:microsoft.com/office/officeart/2005/8/layout/hierarchy1"/>
    <dgm:cxn modelId="{7088AED3-67D9-4AEB-86CC-27CC1A8A3AD5}" type="presOf" srcId="{38FA07E5-131E-4891-B542-51091E3C4C64}" destId="{931A9B8C-DD13-42AD-B65B-333D581A348B}" srcOrd="0" destOrd="0" presId="urn:microsoft.com/office/officeart/2005/8/layout/hierarchy1"/>
    <dgm:cxn modelId="{99683EF7-29EB-43ED-83A9-6D5EF07462B2}" type="presOf" srcId="{3CCF473B-86ED-4626-B548-4829715DA9FA}" destId="{36CBB556-75C6-489A-BC4D-DE5EC7969E50}" srcOrd="0" destOrd="0" presId="urn:microsoft.com/office/officeart/2005/8/layout/hierarchy1"/>
    <dgm:cxn modelId="{15883584-D8B9-4FFE-84D9-399C8F22B650}" srcId="{74E2FF27-D91A-4D40-923C-3C4084650F68}" destId="{86442340-FBD1-4D79-9F86-AE229A1FEC65}" srcOrd="1" destOrd="0" parTransId="{4DD416E9-5A97-4AEE-A809-97637E85940D}" sibTransId="{50DAE17E-3AD9-40C1-B9F5-321B34F0FAC0}"/>
    <dgm:cxn modelId="{29F60AE9-FBDA-417E-AD7E-3D1E443E0942}" type="presOf" srcId="{4DD416E9-5A97-4AEE-A809-97637E85940D}" destId="{4B86B30A-0165-4F01-8112-B2E775372D49}" srcOrd="0" destOrd="0" presId="urn:microsoft.com/office/officeart/2005/8/layout/hierarchy1"/>
    <dgm:cxn modelId="{EBE82EDA-DE6B-478C-8118-B52D119CA78D}" type="presOf" srcId="{E0B70FED-A133-4AE4-80FE-3CE3C34C330C}" destId="{A15261E4-AC01-4012-AAA0-6682938356EA}" srcOrd="0" destOrd="0" presId="urn:microsoft.com/office/officeart/2005/8/layout/hierarchy1"/>
    <dgm:cxn modelId="{B9637442-F239-4C4A-A1EC-297F09679531}" type="presOf" srcId="{9DA8E913-66FC-45F5-A054-4393EE2F8740}" destId="{2FA3E431-607D-4755-B60B-CA10D1C89BF6}" srcOrd="0" destOrd="0" presId="urn:microsoft.com/office/officeart/2005/8/layout/hierarchy1"/>
    <dgm:cxn modelId="{6BF1DED1-5FC2-43B7-9A96-C4D8ACE0D8FE}" srcId="{B60249AE-BBBC-4219-9EBD-D491590F1B3A}" destId="{74E2FF27-D91A-4D40-923C-3C4084650F68}" srcOrd="1" destOrd="0" parTransId="{B5441637-CA95-49F7-8391-03435AE4ABA4}" sibTransId="{121B8D50-B759-412E-B94D-F39A1F1AA678}"/>
    <dgm:cxn modelId="{EBC7A2D7-6A06-442F-8D65-9D29331BE13E}" type="presOf" srcId="{1380468A-3C3C-4C14-803E-E220F926495A}" destId="{7F7AAC31-8CC3-4D8A-8471-3C99B587ED07}" srcOrd="0" destOrd="0" presId="urn:microsoft.com/office/officeart/2005/8/layout/hierarchy1"/>
    <dgm:cxn modelId="{DAB0C885-B52A-47CA-90BC-B8D794A1B392}" type="presOf" srcId="{31C4A6F6-DEDE-447B-A32E-65335BB5E3CF}" destId="{DCEC2C50-2F8F-4958-9E48-EE7FCD945714}" srcOrd="0" destOrd="0" presId="urn:microsoft.com/office/officeart/2005/8/layout/hierarchy1"/>
    <dgm:cxn modelId="{44D0635D-004D-4B5A-9B42-E9E39BD34BEE}" type="presOf" srcId="{72C26528-AF87-43BB-B31C-46ADAE8464E7}" destId="{E0B254CE-0B7F-4CCB-B211-B71F4AA237D8}" srcOrd="0" destOrd="0" presId="urn:microsoft.com/office/officeart/2005/8/layout/hierarchy1"/>
    <dgm:cxn modelId="{25E74F24-4D82-4414-96C9-232C3B3F0D17}" srcId="{1380468A-3C3C-4C14-803E-E220F926495A}" destId="{0F22936D-B8DB-4477-9773-26D5BDEB4221}" srcOrd="1" destOrd="0" parTransId="{67EA5BFD-0264-4E68-A6A8-A80724B9F8BF}" sibTransId="{926E84A0-C228-4768-9D46-1BAAFA749E1B}"/>
    <dgm:cxn modelId="{43A341E6-6C01-40EB-BB68-696D08B7A379}" type="presOf" srcId="{67EA5BFD-0264-4E68-A6A8-A80724B9F8BF}" destId="{55D5E187-508A-482A-86F2-A9B33092A7AB}" srcOrd="0" destOrd="0" presId="urn:microsoft.com/office/officeart/2005/8/layout/hierarchy1"/>
    <dgm:cxn modelId="{1670D525-B448-4563-8FE6-D98031474301}" type="presOf" srcId="{AC9D6797-AA69-4590-8A51-80447EFC8B52}" destId="{FDF5F3C4-568D-414A-83CE-BC2EFE5760C3}" srcOrd="0" destOrd="0" presId="urn:microsoft.com/office/officeart/2005/8/layout/hierarchy1"/>
    <dgm:cxn modelId="{D0810ECE-ECA5-442D-93C3-902061348248}" type="presOf" srcId="{0F22936D-B8DB-4477-9773-26D5BDEB4221}" destId="{A3A56283-4538-4DB5-9A90-5429BC3B2EDA}" srcOrd="0" destOrd="0" presId="urn:microsoft.com/office/officeart/2005/8/layout/hierarchy1"/>
    <dgm:cxn modelId="{08672F56-97FE-4ED6-ABCB-17D34C77A020}" srcId="{3CCF473B-86ED-4626-B548-4829715DA9FA}" destId="{9A15D9EA-D4B0-4319-A182-91D5AB74432C}" srcOrd="0" destOrd="0" parTransId="{4C878A17-0B76-40E7-9E34-959BAAA8DE50}" sibTransId="{F207E626-DA2A-4370-8627-45B77E67FB6F}"/>
    <dgm:cxn modelId="{18F80FF0-4268-4B6D-8991-10DEB4C3CB5B}" srcId="{B60249AE-BBBC-4219-9EBD-D491590F1B3A}" destId="{AC9D6797-AA69-4590-8A51-80447EFC8B52}" srcOrd="0" destOrd="0" parTransId="{D47F53DD-7B0A-48E2-B954-C533F3952F77}" sibTransId="{54658C51-2073-4B53-8332-0E8ADA69A406}"/>
    <dgm:cxn modelId="{8F0D4152-067A-474F-B887-3DBCFA57EECB}" srcId="{1380468A-3C3C-4C14-803E-E220F926495A}" destId="{E0B70FED-A133-4AE4-80FE-3CE3C34C330C}" srcOrd="0" destOrd="0" parTransId="{ABAB0A10-3CA1-4E41-A4DC-72C8221C530F}" sibTransId="{D82F060C-8F32-465D-8AC6-D1C6FF6A21EE}"/>
    <dgm:cxn modelId="{711E0FA3-3406-45A2-A4A3-9FA3F3962940}" type="presOf" srcId="{ABAB0A10-3CA1-4E41-A4DC-72C8221C530F}" destId="{DE2AE354-D2A8-4036-BC98-323DAB49E737}" srcOrd="0" destOrd="0" presId="urn:microsoft.com/office/officeart/2005/8/layout/hierarchy1"/>
    <dgm:cxn modelId="{BA5397B0-BE0F-4C9D-8050-62E3DD8D88B6}" srcId="{74E2FF27-D91A-4D40-923C-3C4084650F68}" destId="{1380468A-3C3C-4C14-803E-E220F926495A}" srcOrd="0" destOrd="0" parTransId="{31C4A6F6-DEDE-447B-A32E-65335BB5E3CF}" sibTransId="{1C5A491D-3FCE-43A9-A146-55375E426C94}"/>
    <dgm:cxn modelId="{50555385-4FFA-474F-A592-594807F5F48B}" type="presOf" srcId="{74E2FF27-D91A-4D40-923C-3C4084650F68}" destId="{B5289B4C-7143-498E-B43F-FCA2091ED101}" srcOrd="0" destOrd="0" presId="urn:microsoft.com/office/officeart/2005/8/layout/hierarchy1"/>
    <dgm:cxn modelId="{511926E5-3E87-4DAC-95FD-9FC5F8867B94}" srcId="{86442340-FBD1-4D79-9F86-AE229A1FEC65}" destId="{3CCF473B-86ED-4626-B548-4829715DA9FA}" srcOrd="0" destOrd="0" parTransId="{38FA07E5-131E-4891-B542-51091E3C4C64}" sibTransId="{F86BF963-06E4-4C9E-9DBA-11AE3B056E4F}"/>
    <dgm:cxn modelId="{D84A11D0-4863-4281-BF7A-2F0BC1A54CDA}" type="presParOf" srcId="{33B3DA55-C65D-4113-B32F-820059116833}" destId="{A6449B26-8C8E-4E83-8F34-1E6BBC908F91}" srcOrd="0" destOrd="0" presId="urn:microsoft.com/office/officeart/2005/8/layout/hierarchy1"/>
    <dgm:cxn modelId="{6580CA0E-BF84-4CBE-9172-B5798F8B177A}" type="presParOf" srcId="{A6449B26-8C8E-4E83-8F34-1E6BBC908F91}" destId="{4C032A4E-385C-414E-A611-CA7734376645}" srcOrd="0" destOrd="0" presId="urn:microsoft.com/office/officeart/2005/8/layout/hierarchy1"/>
    <dgm:cxn modelId="{328DA08F-F76A-4410-B78C-B6D585CD1721}" type="presParOf" srcId="{4C032A4E-385C-414E-A611-CA7734376645}" destId="{B236D849-628A-4B03-9B56-97B4D0F68236}" srcOrd="0" destOrd="0" presId="urn:microsoft.com/office/officeart/2005/8/layout/hierarchy1"/>
    <dgm:cxn modelId="{5A2B1DAC-8FA1-404C-8E5F-FE356B8AB424}" type="presParOf" srcId="{4C032A4E-385C-414E-A611-CA7734376645}" destId="{FDF5F3C4-568D-414A-83CE-BC2EFE5760C3}" srcOrd="1" destOrd="0" presId="urn:microsoft.com/office/officeart/2005/8/layout/hierarchy1"/>
    <dgm:cxn modelId="{A9AB6797-4B22-4BF9-A184-788822FC9620}" type="presParOf" srcId="{A6449B26-8C8E-4E83-8F34-1E6BBC908F91}" destId="{21145CA2-67FA-4D01-9B20-428F73A61475}" srcOrd="1" destOrd="0" presId="urn:microsoft.com/office/officeart/2005/8/layout/hierarchy1"/>
    <dgm:cxn modelId="{FE15CA82-29B7-4260-A93F-122A9FBFFAA0}" type="presParOf" srcId="{33B3DA55-C65D-4113-B32F-820059116833}" destId="{44BDEA68-44FC-4ABC-A907-C0A6B0C0C636}" srcOrd="1" destOrd="0" presId="urn:microsoft.com/office/officeart/2005/8/layout/hierarchy1"/>
    <dgm:cxn modelId="{2F7F3D6D-C669-4B05-9083-DC1D4146643B}" type="presParOf" srcId="{44BDEA68-44FC-4ABC-A907-C0A6B0C0C636}" destId="{0558C292-F1A2-4908-ABA4-B2B6BD41AA0F}" srcOrd="0" destOrd="0" presId="urn:microsoft.com/office/officeart/2005/8/layout/hierarchy1"/>
    <dgm:cxn modelId="{A35113E6-2053-4FAA-BE06-70C8E554D024}" type="presParOf" srcId="{0558C292-F1A2-4908-ABA4-B2B6BD41AA0F}" destId="{45DBFAF5-9DC9-4A49-BE66-5C5B9B69496B}" srcOrd="0" destOrd="0" presId="urn:microsoft.com/office/officeart/2005/8/layout/hierarchy1"/>
    <dgm:cxn modelId="{EA6863CB-16D7-400D-83B8-D4775D38970E}" type="presParOf" srcId="{0558C292-F1A2-4908-ABA4-B2B6BD41AA0F}" destId="{B5289B4C-7143-498E-B43F-FCA2091ED101}" srcOrd="1" destOrd="0" presId="urn:microsoft.com/office/officeart/2005/8/layout/hierarchy1"/>
    <dgm:cxn modelId="{FF8881BA-2A64-4B1E-A2E8-4382A435F5EB}" type="presParOf" srcId="{44BDEA68-44FC-4ABC-A907-C0A6B0C0C636}" destId="{7B4D5240-8A94-4EE1-9436-BAEA649F1750}" srcOrd="1" destOrd="0" presId="urn:microsoft.com/office/officeart/2005/8/layout/hierarchy1"/>
    <dgm:cxn modelId="{E5C4A07F-1F59-4049-B5DD-6EFDA20EBAEF}" type="presParOf" srcId="{7B4D5240-8A94-4EE1-9436-BAEA649F1750}" destId="{DCEC2C50-2F8F-4958-9E48-EE7FCD945714}" srcOrd="0" destOrd="0" presId="urn:microsoft.com/office/officeart/2005/8/layout/hierarchy1"/>
    <dgm:cxn modelId="{F4065143-47AA-424C-855A-A2E9F95D0FA2}" type="presParOf" srcId="{7B4D5240-8A94-4EE1-9436-BAEA649F1750}" destId="{07B70955-EB92-4B4E-9124-1849F4918385}" srcOrd="1" destOrd="0" presId="urn:microsoft.com/office/officeart/2005/8/layout/hierarchy1"/>
    <dgm:cxn modelId="{0F4E38F1-188E-475E-B903-BE0005F6A40F}" type="presParOf" srcId="{07B70955-EB92-4B4E-9124-1849F4918385}" destId="{C4AA8EB0-6FEF-4FCB-BF4C-BB722C75E435}" srcOrd="0" destOrd="0" presId="urn:microsoft.com/office/officeart/2005/8/layout/hierarchy1"/>
    <dgm:cxn modelId="{E8B80E92-48B3-4901-8B3B-E9F59FBD51AB}" type="presParOf" srcId="{C4AA8EB0-6FEF-4FCB-BF4C-BB722C75E435}" destId="{9021000E-7CCF-44B0-9D26-E14A60BD7576}" srcOrd="0" destOrd="0" presId="urn:microsoft.com/office/officeart/2005/8/layout/hierarchy1"/>
    <dgm:cxn modelId="{51601A4F-C162-4DE9-8DCB-996C97145CCF}" type="presParOf" srcId="{C4AA8EB0-6FEF-4FCB-BF4C-BB722C75E435}" destId="{7F7AAC31-8CC3-4D8A-8471-3C99B587ED07}" srcOrd="1" destOrd="0" presId="urn:microsoft.com/office/officeart/2005/8/layout/hierarchy1"/>
    <dgm:cxn modelId="{A7FC68FB-F76A-437D-9609-9C87FDF33276}" type="presParOf" srcId="{07B70955-EB92-4B4E-9124-1849F4918385}" destId="{BDE1B22D-3F18-4824-A9F6-EA49BC9C25BD}" srcOrd="1" destOrd="0" presId="urn:microsoft.com/office/officeart/2005/8/layout/hierarchy1"/>
    <dgm:cxn modelId="{A1052B78-E3A3-41F5-A69D-C35DAC2CDCC8}" type="presParOf" srcId="{BDE1B22D-3F18-4824-A9F6-EA49BC9C25BD}" destId="{DE2AE354-D2A8-4036-BC98-323DAB49E737}" srcOrd="0" destOrd="0" presId="urn:microsoft.com/office/officeart/2005/8/layout/hierarchy1"/>
    <dgm:cxn modelId="{88BEBC13-A97F-404C-8902-2B3ED8934684}" type="presParOf" srcId="{BDE1B22D-3F18-4824-A9F6-EA49BC9C25BD}" destId="{D514146F-7E21-44C0-8235-8D9E54746086}" srcOrd="1" destOrd="0" presId="urn:microsoft.com/office/officeart/2005/8/layout/hierarchy1"/>
    <dgm:cxn modelId="{97459F9C-127D-4E74-99D9-6E28EA6B127C}" type="presParOf" srcId="{D514146F-7E21-44C0-8235-8D9E54746086}" destId="{6D492E7B-F72C-4F6C-AA2B-AB02E02D969A}" srcOrd="0" destOrd="0" presId="urn:microsoft.com/office/officeart/2005/8/layout/hierarchy1"/>
    <dgm:cxn modelId="{ECAFC7D0-1BCB-4059-9209-167E72F73F9F}" type="presParOf" srcId="{6D492E7B-F72C-4F6C-AA2B-AB02E02D969A}" destId="{D83FA041-D6EF-4E6D-9C6C-4DBEAD8E4015}" srcOrd="0" destOrd="0" presId="urn:microsoft.com/office/officeart/2005/8/layout/hierarchy1"/>
    <dgm:cxn modelId="{144D9DFE-BA98-4AC6-B410-757A2E0165F8}" type="presParOf" srcId="{6D492E7B-F72C-4F6C-AA2B-AB02E02D969A}" destId="{A15261E4-AC01-4012-AAA0-6682938356EA}" srcOrd="1" destOrd="0" presId="urn:microsoft.com/office/officeart/2005/8/layout/hierarchy1"/>
    <dgm:cxn modelId="{F244ECF6-5B80-46CA-A856-49A235814E4F}" type="presParOf" srcId="{D514146F-7E21-44C0-8235-8D9E54746086}" destId="{68AB999A-C5CF-4294-AC01-4FBAA2E2A4FB}" srcOrd="1" destOrd="0" presId="urn:microsoft.com/office/officeart/2005/8/layout/hierarchy1"/>
    <dgm:cxn modelId="{2785C793-3D84-454A-9691-D2DF4433252B}" type="presParOf" srcId="{BDE1B22D-3F18-4824-A9F6-EA49BC9C25BD}" destId="{55D5E187-508A-482A-86F2-A9B33092A7AB}" srcOrd="2" destOrd="0" presId="urn:microsoft.com/office/officeart/2005/8/layout/hierarchy1"/>
    <dgm:cxn modelId="{26D82D47-7EFB-43CC-B662-C80E99F81FF8}" type="presParOf" srcId="{BDE1B22D-3F18-4824-A9F6-EA49BC9C25BD}" destId="{1E0695C7-35F0-4235-965C-11EB923A383F}" srcOrd="3" destOrd="0" presId="urn:microsoft.com/office/officeart/2005/8/layout/hierarchy1"/>
    <dgm:cxn modelId="{BA4366A6-501D-4D13-A288-AAD54EDE8EE5}" type="presParOf" srcId="{1E0695C7-35F0-4235-965C-11EB923A383F}" destId="{610A81F6-AEA5-439B-B16B-033EBCE073E4}" srcOrd="0" destOrd="0" presId="urn:microsoft.com/office/officeart/2005/8/layout/hierarchy1"/>
    <dgm:cxn modelId="{28A42ED1-3B62-4BA9-B312-D69E92BA691F}" type="presParOf" srcId="{610A81F6-AEA5-439B-B16B-033EBCE073E4}" destId="{55408455-98DE-4694-8DC7-3B937657BF95}" srcOrd="0" destOrd="0" presId="urn:microsoft.com/office/officeart/2005/8/layout/hierarchy1"/>
    <dgm:cxn modelId="{26A620BC-F9FA-4596-B6A5-DA6E930AE341}" type="presParOf" srcId="{610A81F6-AEA5-439B-B16B-033EBCE073E4}" destId="{A3A56283-4538-4DB5-9A90-5429BC3B2EDA}" srcOrd="1" destOrd="0" presId="urn:microsoft.com/office/officeart/2005/8/layout/hierarchy1"/>
    <dgm:cxn modelId="{7421022A-5B7E-4087-969B-A8EBE12EDDD9}" type="presParOf" srcId="{1E0695C7-35F0-4235-965C-11EB923A383F}" destId="{58CE4588-4FDF-49F9-AF3F-1E4F84C5F3F6}" srcOrd="1" destOrd="0" presId="urn:microsoft.com/office/officeart/2005/8/layout/hierarchy1"/>
    <dgm:cxn modelId="{20994EBC-7304-4FF0-B9F6-D3177036B157}" type="presParOf" srcId="{7B4D5240-8A94-4EE1-9436-BAEA649F1750}" destId="{4B86B30A-0165-4F01-8112-B2E775372D49}" srcOrd="2" destOrd="0" presId="urn:microsoft.com/office/officeart/2005/8/layout/hierarchy1"/>
    <dgm:cxn modelId="{5F1B9D52-9CB9-4AF6-B2C4-8FE78839DA41}" type="presParOf" srcId="{7B4D5240-8A94-4EE1-9436-BAEA649F1750}" destId="{0550C143-1608-4B34-AA5A-E9C08CEA7E4F}" srcOrd="3" destOrd="0" presId="urn:microsoft.com/office/officeart/2005/8/layout/hierarchy1"/>
    <dgm:cxn modelId="{B160BFDD-3CF0-4FBC-A097-A631D9B1178A}" type="presParOf" srcId="{0550C143-1608-4B34-AA5A-E9C08CEA7E4F}" destId="{82A5EF85-E989-49BA-90FE-EB1A384DF88F}" srcOrd="0" destOrd="0" presId="urn:microsoft.com/office/officeart/2005/8/layout/hierarchy1"/>
    <dgm:cxn modelId="{D41CAE29-9C08-4237-AF5F-FD14B929DEC5}" type="presParOf" srcId="{82A5EF85-E989-49BA-90FE-EB1A384DF88F}" destId="{D296EAFE-F69C-4484-AC05-DC12E0F057A7}" srcOrd="0" destOrd="0" presId="urn:microsoft.com/office/officeart/2005/8/layout/hierarchy1"/>
    <dgm:cxn modelId="{52ACBA50-945E-4CB3-AABC-2C0B77F45B3F}" type="presParOf" srcId="{82A5EF85-E989-49BA-90FE-EB1A384DF88F}" destId="{512ECD4C-3B0B-4AB0-B584-CF0F112DFA44}" srcOrd="1" destOrd="0" presId="urn:microsoft.com/office/officeart/2005/8/layout/hierarchy1"/>
    <dgm:cxn modelId="{785CFD79-0D46-420A-9890-CB3249C82A8A}" type="presParOf" srcId="{0550C143-1608-4B34-AA5A-E9C08CEA7E4F}" destId="{503EE044-2A33-4F88-8752-DD7539FDB58D}" srcOrd="1" destOrd="0" presId="urn:microsoft.com/office/officeart/2005/8/layout/hierarchy1"/>
    <dgm:cxn modelId="{0C2D4EDB-93FB-486C-9EC4-83DE01E53308}" type="presParOf" srcId="{503EE044-2A33-4F88-8752-DD7539FDB58D}" destId="{931A9B8C-DD13-42AD-B65B-333D581A348B}" srcOrd="0" destOrd="0" presId="urn:microsoft.com/office/officeart/2005/8/layout/hierarchy1"/>
    <dgm:cxn modelId="{5846FF0D-3564-403D-9849-2F1B82E29FF4}" type="presParOf" srcId="{503EE044-2A33-4F88-8752-DD7539FDB58D}" destId="{682840CE-C1F3-45FB-99C2-49D51145F1D2}" srcOrd="1" destOrd="0" presId="urn:microsoft.com/office/officeart/2005/8/layout/hierarchy1"/>
    <dgm:cxn modelId="{C7D53D39-2FD2-4A17-B579-32C15CDE368F}" type="presParOf" srcId="{682840CE-C1F3-45FB-99C2-49D51145F1D2}" destId="{9E3C4AE9-279F-44BA-AA63-5FC3036BF4FE}" srcOrd="0" destOrd="0" presId="urn:microsoft.com/office/officeart/2005/8/layout/hierarchy1"/>
    <dgm:cxn modelId="{FFC8D840-C4E7-44E5-87FF-35974508E467}" type="presParOf" srcId="{9E3C4AE9-279F-44BA-AA63-5FC3036BF4FE}" destId="{FFF70727-18E3-4BC1-8FEA-E1FBADDB8EC8}" srcOrd="0" destOrd="0" presId="urn:microsoft.com/office/officeart/2005/8/layout/hierarchy1"/>
    <dgm:cxn modelId="{9261269F-4598-4B79-A665-42D059B6EA9A}" type="presParOf" srcId="{9E3C4AE9-279F-44BA-AA63-5FC3036BF4FE}" destId="{36CBB556-75C6-489A-BC4D-DE5EC7969E50}" srcOrd="1" destOrd="0" presId="urn:microsoft.com/office/officeart/2005/8/layout/hierarchy1"/>
    <dgm:cxn modelId="{56321A42-9CED-4FFB-A961-3D16B8C20F6E}" type="presParOf" srcId="{682840CE-C1F3-45FB-99C2-49D51145F1D2}" destId="{6D45E503-938B-4115-8120-C74A469592EC}" srcOrd="1" destOrd="0" presId="urn:microsoft.com/office/officeart/2005/8/layout/hierarchy1"/>
    <dgm:cxn modelId="{85A6E4A6-9B61-49EB-846F-A158303F1BA1}" type="presParOf" srcId="{6D45E503-938B-4115-8120-C74A469592EC}" destId="{B9BA24F4-5E24-4EA7-AC69-6506ACC1B882}" srcOrd="0" destOrd="0" presId="urn:microsoft.com/office/officeart/2005/8/layout/hierarchy1"/>
    <dgm:cxn modelId="{356657C1-5E79-45AA-9DEE-A5393FACF5A6}" type="presParOf" srcId="{6D45E503-938B-4115-8120-C74A469592EC}" destId="{B32E6261-46D4-4C9A-A03B-624679674F41}" srcOrd="1" destOrd="0" presId="urn:microsoft.com/office/officeart/2005/8/layout/hierarchy1"/>
    <dgm:cxn modelId="{035DA4C8-821E-45DB-8572-9246017FD853}" type="presParOf" srcId="{B32E6261-46D4-4C9A-A03B-624679674F41}" destId="{006941B4-3E58-4524-8EBF-13E5424CD549}" srcOrd="0" destOrd="0" presId="urn:microsoft.com/office/officeart/2005/8/layout/hierarchy1"/>
    <dgm:cxn modelId="{DA4DF30A-FEE6-44A5-853E-F09083B054B1}" type="presParOf" srcId="{006941B4-3E58-4524-8EBF-13E5424CD549}" destId="{407888AC-852D-41B3-AD24-4CD5E1FA8F5E}" srcOrd="0" destOrd="0" presId="urn:microsoft.com/office/officeart/2005/8/layout/hierarchy1"/>
    <dgm:cxn modelId="{43229C98-5354-4FE8-AF21-79C8ECD937C3}" type="presParOf" srcId="{006941B4-3E58-4524-8EBF-13E5424CD549}" destId="{E90833CC-2C0C-401E-8AC7-DA30D645434F}" srcOrd="1" destOrd="0" presId="urn:microsoft.com/office/officeart/2005/8/layout/hierarchy1"/>
    <dgm:cxn modelId="{3C09F539-17FF-4F54-8E05-099932E7DE2D}" type="presParOf" srcId="{B32E6261-46D4-4C9A-A03B-624679674F41}" destId="{DEC6FA76-FF15-4F7F-B752-659FFC76C049}" srcOrd="1" destOrd="0" presId="urn:microsoft.com/office/officeart/2005/8/layout/hierarchy1"/>
    <dgm:cxn modelId="{16E7E19B-EDE1-4707-844E-EC8C61AE3833}" type="presParOf" srcId="{6D45E503-938B-4115-8120-C74A469592EC}" destId="{2FA3E431-607D-4755-B60B-CA10D1C89BF6}" srcOrd="2" destOrd="0" presId="urn:microsoft.com/office/officeart/2005/8/layout/hierarchy1"/>
    <dgm:cxn modelId="{500ACF69-1692-4160-AADB-169D61CB8B49}" type="presParOf" srcId="{6D45E503-938B-4115-8120-C74A469592EC}" destId="{41F27AEE-46A1-4DB0-8892-2DD4AC3C9AC2}" srcOrd="3" destOrd="0" presId="urn:microsoft.com/office/officeart/2005/8/layout/hierarchy1"/>
    <dgm:cxn modelId="{EE08DA3C-8755-48DF-914E-51DA648F4E94}" type="presParOf" srcId="{41F27AEE-46A1-4DB0-8892-2DD4AC3C9AC2}" destId="{6A5CCCB1-747D-4011-8402-80C519B5E017}" srcOrd="0" destOrd="0" presId="urn:microsoft.com/office/officeart/2005/8/layout/hierarchy1"/>
    <dgm:cxn modelId="{A4487A9D-E646-4D7F-BD1E-259A3AE15C30}" type="presParOf" srcId="{6A5CCCB1-747D-4011-8402-80C519B5E017}" destId="{BB64C8C3-7F0C-4413-8DB7-7967B476E60E}" srcOrd="0" destOrd="0" presId="urn:microsoft.com/office/officeart/2005/8/layout/hierarchy1"/>
    <dgm:cxn modelId="{1D080A01-1362-4615-8062-4747645350B0}" type="presParOf" srcId="{6A5CCCB1-747D-4011-8402-80C519B5E017}" destId="{E0B254CE-0B7F-4CCB-B211-B71F4AA237D8}" srcOrd="1" destOrd="0" presId="urn:microsoft.com/office/officeart/2005/8/layout/hierarchy1"/>
    <dgm:cxn modelId="{7BC08971-E365-4575-A4EC-3C37814EC7A4}" type="presParOf" srcId="{41F27AEE-46A1-4DB0-8892-2DD4AC3C9AC2}" destId="{43F2D661-B65E-402E-A25B-F82D5906383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E5153A4-7D56-43C6-B1D9-267424C41E4F}" type="doc">
      <dgm:prSet loTypeId="urn:microsoft.com/office/officeart/2005/8/layout/hChevron3" loCatId="process" qsTypeId="urn:microsoft.com/office/officeart/2005/8/quickstyle/simple5" qsCatId="simple" csTypeId="urn:microsoft.com/office/officeart/2005/8/colors/colorful5" csCatId="colorful" phldr="1"/>
      <dgm:spPr/>
    </dgm:pt>
    <dgm:pt modelId="{BB7B656A-7F7E-4328-886F-2B057054A477}">
      <dgm:prSet phldrT="[Текст]"/>
      <dgm:spPr/>
      <dgm:t>
        <a:bodyPr/>
        <a:lstStyle/>
        <a:p>
          <a:r>
            <a:rPr lang="ru-RU" dirty="0" smtClean="0"/>
            <a:t>Экспериментируют</a:t>
          </a:r>
          <a:endParaRPr lang="ru-RU" dirty="0"/>
        </a:p>
      </dgm:t>
    </dgm:pt>
    <dgm:pt modelId="{80DD5BF0-EA45-41B1-9FC3-D39979709CDD}" type="parTrans" cxnId="{47292BD7-87F8-45B6-9126-AB2725ECE9F2}">
      <dgm:prSet/>
      <dgm:spPr/>
      <dgm:t>
        <a:bodyPr/>
        <a:lstStyle/>
        <a:p>
          <a:endParaRPr lang="ru-RU"/>
        </a:p>
      </dgm:t>
    </dgm:pt>
    <dgm:pt modelId="{EB0AC661-DEB3-4CFD-AA0E-CFF54AD18944}" type="sibTrans" cxnId="{47292BD7-87F8-45B6-9126-AB2725ECE9F2}">
      <dgm:prSet/>
      <dgm:spPr/>
      <dgm:t>
        <a:bodyPr/>
        <a:lstStyle/>
        <a:p>
          <a:endParaRPr lang="ru-RU"/>
        </a:p>
      </dgm:t>
    </dgm:pt>
    <dgm:pt modelId="{440D64F3-8AE4-47CA-BD97-1F0C0F31A537}">
      <dgm:prSet phldrT="[Текст]"/>
      <dgm:spPr/>
      <dgm:t>
        <a:bodyPr/>
        <a:lstStyle/>
        <a:p>
          <a:r>
            <a:rPr lang="ru-RU" dirty="0" smtClean="0"/>
            <a:t>Наблюдают</a:t>
          </a:r>
          <a:endParaRPr lang="ru-RU" dirty="0"/>
        </a:p>
      </dgm:t>
    </dgm:pt>
    <dgm:pt modelId="{A7D0401C-286E-43B2-9637-1EAFA82FDDC6}" type="parTrans" cxnId="{FF39C7A3-406F-416E-ABDF-1B6DEE978C18}">
      <dgm:prSet/>
      <dgm:spPr/>
      <dgm:t>
        <a:bodyPr/>
        <a:lstStyle/>
        <a:p>
          <a:endParaRPr lang="ru-RU"/>
        </a:p>
      </dgm:t>
    </dgm:pt>
    <dgm:pt modelId="{C0C844FB-2BB7-4B9D-BEAB-08FDECD19269}" type="sibTrans" cxnId="{FF39C7A3-406F-416E-ABDF-1B6DEE978C18}">
      <dgm:prSet/>
      <dgm:spPr/>
      <dgm:t>
        <a:bodyPr/>
        <a:lstStyle/>
        <a:p>
          <a:endParaRPr lang="ru-RU"/>
        </a:p>
      </dgm:t>
    </dgm:pt>
    <dgm:pt modelId="{BA0CC890-DFF1-4C9C-85BE-613650014DA3}">
      <dgm:prSet phldrT="[Текст]"/>
      <dgm:spPr/>
      <dgm:t>
        <a:bodyPr/>
        <a:lstStyle/>
        <a:p>
          <a:r>
            <a:rPr lang="ru-RU" dirty="0" smtClean="0">
              <a:solidFill>
                <a:schemeClr val="accent4">
                  <a:lumMod val="75000"/>
                </a:schemeClr>
              </a:solidFill>
            </a:rPr>
            <a:t>Оценивают результаты</a:t>
          </a:r>
          <a:endParaRPr lang="ru-RU" dirty="0">
            <a:solidFill>
              <a:schemeClr val="accent4">
                <a:lumMod val="75000"/>
              </a:schemeClr>
            </a:solidFill>
          </a:endParaRPr>
        </a:p>
      </dgm:t>
    </dgm:pt>
    <dgm:pt modelId="{2C43B825-FE57-41D2-81D6-034002248F6B}" type="parTrans" cxnId="{F31B1CC8-8660-4136-AA3E-8E6C7889A064}">
      <dgm:prSet/>
      <dgm:spPr/>
      <dgm:t>
        <a:bodyPr/>
        <a:lstStyle/>
        <a:p>
          <a:endParaRPr lang="ru-RU"/>
        </a:p>
      </dgm:t>
    </dgm:pt>
    <dgm:pt modelId="{0D017FA9-9C0E-4F5E-BA52-481F99037AD7}" type="sibTrans" cxnId="{F31B1CC8-8660-4136-AA3E-8E6C7889A064}">
      <dgm:prSet/>
      <dgm:spPr/>
      <dgm:t>
        <a:bodyPr/>
        <a:lstStyle/>
        <a:p>
          <a:endParaRPr lang="ru-RU"/>
        </a:p>
      </dgm:t>
    </dgm:pt>
    <dgm:pt modelId="{31DD8963-93E1-4538-817E-BB19A7EAC609}">
      <dgm:prSet phldrT="[Текст]"/>
      <dgm:spPr/>
      <dgm:t>
        <a:bodyPr/>
        <a:lstStyle/>
        <a:p>
          <a:r>
            <a:rPr lang="ru-RU" dirty="0" smtClean="0"/>
            <a:t>Публикуют оценки</a:t>
          </a:r>
          <a:endParaRPr lang="ru-RU" dirty="0"/>
        </a:p>
      </dgm:t>
    </dgm:pt>
    <dgm:pt modelId="{30B71D6F-6F7B-49E1-81A3-A5727EF5468A}" type="parTrans" cxnId="{F7BD8CB6-F229-4204-874F-2A1B16C35161}">
      <dgm:prSet/>
      <dgm:spPr/>
      <dgm:t>
        <a:bodyPr/>
        <a:lstStyle/>
        <a:p>
          <a:endParaRPr lang="ru-RU"/>
        </a:p>
      </dgm:t>
    </dgm:pt>
    <dgm:pt modelId="{0B8BF880-3FD2-4C5A-96F0-511127731E64}" type="sibTrans" cxnId="{F7BD8CB6-F229-4204-874F-2A1B16C35161}">
      <dgm:prSet/>
      <dgm:spPr/>
      <dgm:t>
        <a:bodyPr/>
        <a:lstStyle/>
        <a:p>
          <a:endParaRPr lang="ru-RU"/>
        </a:p>
      </dgm:t>
    </dgm:pt>
    <dgm:pt modelId="{40052910-D484-43B0-960F-1D1F9DC1A5C2}">
      <dgm:prSet phldrT="[Текст]"/>
      <dgm:spPr/>
      <dgm:t>
        <a:bodyPr/>
        <a:lstStyle/>
        <a:p>
          <a:r>
            <a:rPr lang="ru-RU" dirty="0" smtClean="0"/>
            <a:t>Новые предложения</a:t>
          </a:r>
          <a:endParaRPr lang="ru-RU" dirty="0"/>
        </a:p>
      </dgm:t>
    </dgm:pt>
    <dgm:pt modelId="{29D7A1D1-BB72-4C04-B103-D319A8A8A0D5}" type="parTrans" cxnId="{2522E018-6F46-4C92-8CD0-F00BB935BAC4}">
      <dgm:prSet/>
      <dgm:spPr/>
      <dgm:t>
        <a:bodyPr/>
        <a:lstStyle/>
        <a:p>
          <a:endParaRPr lang="ru-RU"/>
        </a:p>
      </dgm:t>
    </dgm:pt>
    <dgm:pt modelId="{5E6477FC-6A65-4A5F-92B3-D4C2DEA260D7}" type="sibTrans" cxnId="{2522E018-6F46-4C92-8CD0-F00BB935BAC4}">
      <dgm:prSet/>
      <dgm:spPr/>
      <dgm:t>
        <a:bodyPr/>
        <a:lstStyle/>
        <a:p>
          <a:endParaRPr lang="ru-RU"/>
        </a:p>
      </dgm:t>
    </dgm:pt>
    <dgm:pt modelId="{952DE925-70F5-425D-B64E-7CC803685013}" type="pres">
      <dgm:prSet presAssocID="{5E5153A4-7D56-43C6-B1D9-267424C41E4F}" presName="Name0" presStyleCnt="0">
        <dgm:presLayoutVars>
          <dgm:dir/>
          <dgm:resizeHandles val="exact"/>
        </dgm:presLayoutVars>
      </dgm:prSet>
      <dgm:spPr/>
    </dgm:pt>
    <dgm:pt modelId="{39007198-F487-4235-A694-4403323576DD}" type="pres">
      <dgm:prSet presAssocID="{BB7B656A-7F7E-4328-886F-2B057054A477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24F36B-2A6E-42CC-BDEE-E3FC1333BF68}" type="pres">
      <dgm:prSet presAssocID="{EB0AC661-DEB3-4CFD-AA0E-CFF54AD18944}" presName="parSpace" presStyleCnt="0"/>
      <dgm:spPr/>
    </dgm:pt>
    <dgm:pt modelId="{6B3C4F26-51F8-41B6-B303-298C3F9B33DD}" type="pres">
      <dgm:prSet presAssocID="{440D64F3-8AE4-47CA-BD97-1F0C0F31A537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4196BF-4AE9-4849-A899-644F2026F2C8}" type="pres">
      <dgm:prSet presAssocID="{C0C844FB-2BB7-4B9D-BEAB-08FDECD19269}" presName="parSpace" presStyleCnt="0"/>
      <dgm:spPr/>
    </dgm:pt>
    <dgm:pt modelId="{BFB961D2-9AF2-4C3C-81C7-A844B5A20ADB}" type="pres">
      <dgm:prSet presAssocID="{BA0CC890-DFF1-4C9C-85BE-613650014DA3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65AC5D-A5C4-4891-A224-53308AE73CA5}" type="pres">
      <dgm:prSet presAssocID="{0D017FA9-9C0E-4F5E-BA52-481F99037AD7}" presName="parSpace" presStyleCnt="0"/>
      <dgm:spPr/>
    </dgm:pt>
    <dgm:pt modelId="{B2EA81FB-A3DD-48CA-8262-C829FBAD2FCA}" type="pres">
      <dgm:prSet presAssocID="{31DD8963-93E1-4538-817E-BB19A7EAC609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13E428-B96B-4B0F-85D7-F3723CE03753}" type="pres">
      <dgm:prSet presAssocID="{0B8BF880-3FD2-4C5A-96F0-511127731E64}" presName="parSpace" presStyleCnt="0"/>
      <dgm:spPr/>
    </dgm:pt>
    <dgm:pt modelId="{D7C3BDCF-7EF3-4326-960A-3D9D6DC6F770}" type="pres">
      <dgm:prSet presAssocID="{40052910-D484-43B0-960F-1D1F9DC1A5C2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522E018-6F46-4C92-8CD0-F00BB935BAC4}" srcId="{5E5153A4-7D56-43C6-B1D9-267424C41E4F}" destId="{40052910-D484-43B0-960F-1D1F9DC1A5C2}" srcOrd="4" destOrd="0" parTransId="{29D7A1D1-BB72-4C04-B103-D319A8A8A0D5}" sibTransId="{5E6477FC-6A65-4A5F-92B3-D4C2DEA260D7}"/>
    <dgm:cxn modelId="{891F28E2-E515-4226-97BB-6266883855C8}" type="presOf" srcId="{440D64F3-8AE4-47CA-BD97-1F0C0F31A537}" destId="{6B3C4F26-51F8-41B6-B303-298C3F9B33DD}" srcOrd="0" destOrd="0" presId="urn:microsoft.com/office/officeart/2005/8/layout/hChevron3"/>
    <dgm:cxn modelId="{F7BD8CB6-F229-4204-874F-2A1B16C35161}" srcId="{5E5153A4-7D56-43C6-B1D9-267424C41E4F}" destId="{31DD8963-93E1-4538-817E-BB19A7EAC609}" srcOrd="3" destOrd="0" parTransId="{30B71D6F-6F7B-49E1-81A3-A5727EF5468A}" sibTransId="{0B8BF880-3FD2-4C5A-96F0-511127731E64}"/>
    <dgm:cxn modelId="{20AA4501-AA7A-4E9C-B92E-7458833D6726}" type="presOf" srcId="{BA0CC890-DFF1-4C9C-85BE-613650014DA3}" destId="{BFB961D2-9AF2-4C3C-81C7-A844B5A20ADB}" srcOrd="0" destOrd="0" presId="urn:microsoft.com/office/officeart/2005/8/layout/hChevron3"/>
    <dgm:cxn modelId="{F31B1CC8-8660-4136-AA3E-8E6C7889A064}" srcId="{5E5153A4-7D56-43C6-B1D9-267424C41E4F}" destId="{BA0CC890-DFF1-4C9C-85BE-613650014DA3}" srcOrd="2" destOrd="0" parTransId="{2C43B825-FE57-41D2-81D6-034002248F6B}" sibTransId="{0D017FA9-9C0E-4F5E-BA52-481F99037AD7}"/>
    <dgm:cxn modelId="{02071EED-29A8-4398-8945-86C9AA9FAD0A}" type="presOf" srcId="{BB7B656A-7F7E-4328-886F-2B057054A477}" destId="{39007198-F487-4235-A694-4403323576DD}" srcOrd="0" destOrd="0" presId="urn:microsoft.com/office/officeart/2005/8/layout/hChevron3"/>
    <dgm:cxn modelId="{47292BD7-87F8-45B6-9126-AB2725ECE9F2}" srcId="{5E5153A4-7D56-43C6-B1D9-267424C41E4F}" destId="{BB7B656A-7F7E-4328-886F-2B057054A477}" srcOrd="0" destOrd="0" parTransId="{80DD5BF0-EA45-41B1-9FC3-D39979709CDD}" sibTransId="{EB0AC661-DEB3-4CFD-AA0E-CFF54AD18944}"/>
    <dgm:cxn modelId="{17063C22-7A36-4744-842B-D9D7B93C2CB2}" type="presOf" srcId="{31DD8963-93E1-4538-817E-BB19A7EAC609}" destId="{B2EA81FB-A3DD-48CA-8262-C829FBAD2FCA}" srcOrd="0" destOrd="0" presId="urn:microsoft.com/office/officeart/2005/8/layout/hChevron3"/>
    <dgm:cxn modelId="{FF39C7A3-406F-416E-ABDF-1B6DEE978C18}" srcId="{5E5153A4-7D56-43C6-B1D9-267424C41E4F}" destId="{440D64F3-8AE4-47CA-BD97-1F0C0F31A537}" srcOrd="1" destOrd="0" parTransId="{A7D0401C-286E-43B2-9637-1EAFA82FDDC6}" sibTransId="{C0C844FB-2BB7-4B9D-BEAB-08FDECD19269}"/>
    <dgm:cxn modelId="{0294BCFE-10EC-4581-ACA2-C7FDAE76BA8C}" type="presOf" srcId="{5E5153A4-7D56-43C6-B1D9-267424C41E4F}" destId="{952DE925-70F5-425D-B64E-7CC803685013}" srcOrd="0" destOrd="0" presId="urn:microsoft.com/office/officeart/2005/8/layout/hChevron3"/>
    <dgm:cxn modelId="{252629A8-1347-47CE-9D04-FCA183A5F741}" type="presOf" srcId="{40052910-D484-43B0-960F-1D1F9DC1A5C2}" destId="{D7C3BDCF-7EF3-4326-960A-3D9D6DC6F770}" srcOrd="0" destOrd="0" presId="urn:microsoft.com/office/officeart/2005/8/layout/hChevron3"/>
    <dgm:cxn modelId="{7D961664-6F1C-4927-9695-455AC1936C80}" type="presParOf" srcId="{952DE925-70F5-425D-B64E-7CC803685013}" destId="{39007198-F487-4235-A694-4403323576DD}" srcOrd="0" destOrd="0" presId="urn:microsoft.com/office/officeart/2005/8/layout/hChevron3"/>
    <dgm:cxn modelId="{D3A7A132-D187-4DDC-8F06-9FB62BC2CFE6}" type="presParOf" srcId="{952DE925-70F5-425D-B64E-7CC803685013}" destId="{4624F36B-2A6E-42CC-BDEE-E3FC1333BF68}" srcOrd="1" destOrd="0" presId="urn:microsoft.com/office/officeart/2005/8/layout/hChevron3"/>
    <dgm:cxn modelId="{DE38ADD3-C919-4C3D-A43B-A40A3B48D1BC}" type="presParOf" srcId="{952DE925-70F5-425D-B64E-7CC803685013}" destId="{6B3C4F26-51F8-41B6-B303-298C3F9B33DD}" srcOrd="2" destOrd="0" presId="urn:microsoft.com/office/officeart/2005/8/layout/hChevron3"/>
    <dgm:cxn modelId="{2845402F-3AE5-46EC-9B12-7E35DAFBA15C}" type="presParOf" srcId="{952DE925-70F5-425D-B64E-7CC803685013}" destId="{924196BF-4AE9-4849-A899-644F2026F2C8}" srcOrd="3" destOrd="0" presId="urn:microsoft.com/office/officeart/2005/8/layout/hChevron3"/>
    <dgm:cxn modelId="{7FEA2683-7EAF-4FC3-9397-8D17CDE172B6}" type="presParOf" srcId="{952DE925-70F5-425D-B64E-7CC803685013}" destId="{BFB961D2-9AF2-4C3C-81C7-A844B5A20ADB}" srcOrd="4" destOrd="0" presId="urn:microsoft.com/office/officeart/2005/8/layout/hChevron3"/>
    <dgm:cxn modelId="{11DCC564-16BE-4E5F-A64C-FA9D1C0E2802}" type="presParOf" srcId="{952DE925-70F5-425D-B64E-7CC803685013}" destId="{EB65AC5D-A5C4-4891-A224-53308AE73CA5}" srcOrd="5" destOrd="0" presId="urn:microsoft.com/office/officeart/2005/8/layout/hChevron3"/>
    <dgm:cxn modelId="{2DA2742F-29A0-4E7B-A65E-D5B1A607CCE3}" type="presParOf" srcId="{952DE925-70F5-425D-B64E-7CC803685013}" destId="{B2EA81FB-A3DD-48CA-8262-C829FBAD2FCA}" srcOrd="6" destOrd="0" presId="urn:microsoft.com/office/officeart/2005/8/layout/hChevron3"/>
    <dgm:cxn modelId="{C0A48938-A0B9-4E36-9CC6-28D23E01A2E8}" type="presParOf" srcId="{952DE925-70F5-425D-B64E-7CC803685013}" destId="{3513E428-B96B-4B0F-85D7-F3723CE03753}" srcOrd="7" destOrd="0" presId="urn:microsoft.com/office/officeart/2005/8/layout/hChevron3"/>
    <dgm:cxn modelId="{657ADDC9-83C5-44D5-81D8-D14E5923A8DC}" type="presParOf" srcId="{952DE925-70F5-425D-B64E-7CC803685013}" destId="{D7C3BDCF-7EF3-4326-960A-3D9D6DC6F770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1D4BEED-BD54-44A9-BF32-156939DCCB6B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6BDD987-9E41-4E88-A563-8E2D944690D1}">
      <dgm:prSet phldrT="[Текст]"/>
      <dgm:spPr/>
      <dgm:t>
        <a:bodyPr/>
        <a:lstStyle/>
        <a:p>
          <a:r>
            <a:rPr lang="ru-RU" dirty="0" smtClean="0"/>
            <a:t>Меньше ожидаемого</a:t>
          </a:r>
          <a:endParaRPr lang="ru-RU" dirty="0"/>
        </a:p>
      </dgm:t>
    </dgm:pt>
    <dgm:pt modelId="{AD3F6104-B906-492B-B628-2BD2A0A85AC5}" type="parTrans" cxnId="{4DFF14E1-0F09-48D6-9D3D-3C56171B1219}">
      <dgm:prSet/>
      <dgm:spPr/>
      <dgm:t>
        <a:bodyPr/>
        <a:lstStyle/>
        <a:p>
          <a:endParaRPr lang="ru-RU"/>
        </a:p>
      </dgm:t>
    </dgm:pt>
    <dgm:pt modelId="{8B03A3C5-2FF2-40AC-AAF9-DD18665ED1CC}" type="sibTrans" cxnId="{4DFF14E1-0F09-48D6-9D3D-3C56171B1219}">
      <dgm:prSet/>
      <dgm:spPr/>
      <dgm:t>
        <a:bodyPr/>
        <a:lstStyle/>
        <a:p>
          <a:endParaRPr lang="ru-RU"/>
        </a:p>
      </dgm:t>
    </dgm:pt>
    <dgm:pt modelId="{6F288401-ED01-44B0-A9D2-075DB60B4279}">
      <dgm:prSet phldrT="[Текст]" custT="1"/>
      <dgm:spPr/>
      <dgm:t>
        <a:bodyPr/>
        <a:lstStyle/>
        <a:p>
          <a:r>
            <a:rPr lang="ru-RU" sz="1800" dirty="0" smtClean="0"/>
            <a:t>необходимость наличия альтернативных вариантов действий (счетчиков, переписных листов)</a:t>
          </a:r>
          <a:endParaRPr lang="ru-RU" sz="1800" dirty="0"/>
        </a:p>
      </dgm:t>
    </dgm:pt>
    <dgm:pt modelId="{D5E0B28D-12BA-4EF4-AD65-693066494DF6}" type="parTrans" cxnId="{5903E538-14C6-4B9E-8D0E-4743EB604E2F}">
      <dgm:prSet/>
      <dgm:spPr/>
      <dgm:t>
        <a:bodyPr/>
        <a:lstStyle/>
        <a:p>
          <a:endParaRPr lang="ru-RU"/>
        </a:p>
      </dgm:t>
    </dgm:pt>
    <dgm:pt modelId="{E885C094-D913-4389-BD45-00807EE68169}" type="sibTrans" cxnId="{5903E538-14C6-4B9E-8D0E-4743EB604E2F}">
      <dgm:prSet/>
      <dgm:spPr/>
      <dgm:t>
        <a:bodyPr/>
        <a:lstStyle/>
        <a:p>
          <a:endParaRPr lang="ru-RU"/>
        </a:p>
      </dgm:t>
    </dgm:pt>
    <dgm:pt modelId="{534AA79D-2CFA-4F4B-A27D-438AE09E399D}">
      <dgm:prSet phldrT="[Текст]"/>
      <dgm:spPr/>
      <dgm:t>
        <a:bodyPr/>
        <a:lstStyle/>
        <a:p>
          <a:r>
            <a:rPr lang="ru-RU" dirty="0" smtClean="0"/>
            <a:t>Больше ожидаемого</a:t>
          </a:r>
          <a:endParaRPr lang="ru-RU" dirty="0"/>
        </a:p>
      </dgm:t>
    </dgm:pt>
    <dgm:pt modelId="{B4AF66D7-D580-4774-9E88-B92E18F62133}" type="parTrans" cxnId="{C3456256-2600-4C6E-B55E-DB693F94EEED}">
      <dgm:prSet/>
      <dgm:spPr/>
      <dgm:t>
        <a:bodyPr/>
        <a:lstStyle/>
        <a:p>
          <a:endParaRPr lang="ru-RU"/>
        </a:p>
      </dgm:t>
    </dgm:pt>
    <dgm:pt modelId="{77FB9A52-CFEE-42C8-A883-9204BD47B2A9}" type="sibTrans" cxnId="{C3456256-2600-4C6E-B55E-DB693F94EEED}">
      <dgm:prSet/>
      <dgm:spPr/>
      <dgm:t>
        <a:bodyPr/>
        <a:lstStyle/>
        <a:p>
          <a:endParaRPr lang="ru-RU"/>
        </a:p>
      </dgm:t>
    </dgm:pt>
    <dgm:pt modelId="{6E9D7371-5969-4524-8317-9A766EBD6F48}">
      <dgm:prSet phldrT="[Текст]" custT="1"/>
      <dgm:spPr/>
      <dgm:t>
        <a:bodyPr/>
        <a:lstStyle/>
        <a:p>
          <a:r>
            <a:rPr lang="ru-RU" sz="1600" dirty="0" smtClean="0"/>
            <a:t>Возможность отвечать одновременно  большому числу респондентов  при высоком уровне защиты данных;</a:t>
          </a:r>
          <a:endParaRPr lang="ru-RU" sz="1600" dirty="0"/>
        </a:p>
      </dgm:t>
    </dgm:pt>
    <dgm:pt modelId="{4307DAB7-FB7C-4EE5-9237-E43DE2652BE6}" type="parTrans" cxnId="{72920855-42AF-4AD1-85BA-32F39480838D}">
      <dgm:prSet/>
      <dgm:spPr/>
      <dgm:t>
        <a:bodyPr/>
        <a:lstStyle/>
        <a:p>
          <a:endParaRPr lang="ru-RU"/>
        </a:p>
      </dgm:t>
    </dgm:pt>
    <dgm:pt modelId="{1F33D4A1-6A21-4BFD-AC71-5B7AE7074109}" type="sibTrans" cxnId="{72920855-42AF-4AD1-85BA-32F39480838D}">
      <dgm:prSet/>
      <dgm:spPr/>
      <dgm:t>
        <a:bodyPr/>
        <a:lstStyle/>
        <a:p>
          <a:endParaRPr lang="ru-RU"/>
        </a:p>
      </dgm:t>
    </dgm:pt>
    <dgm:pt modelId="{CE3C516E-313D-4B6A-83B6-79B005C7CBFB}">
      <dgm:prSet phldrT="[Текст]" custT="1"/>
      <dgm:spPr/>
      <dgm:t>
        <a:bodyPr/>
        <a:lstStyle/>
        <a:p>
          <a:r>
            <a:rPr lang="ru-RU" sz="1600" dirty="0" smtClean="0"/>
            <a:t>Возможность продления сроков </a:t>
          </a:r>
          <a:r>
            <a:rPr lang="ru-RU" sz="1600" dirty="0" err="1" smtClean="0"/>
            <a:t>интернет-переписи</a:t>
          </a:r>
          <a:r>
            <a:rPr lang="ru-RU" sz="1600" dirty="0" smtClean="0"/>
            <a:t>.</a:t>
          </a:r>
          <a:endParaRPr lang="ru-RU" sz="1600" dirty="0"/>
        </a:p>
      </dgm:t>
    </dgm:pt>
    <dgm:pt modelId="{E0E2D4D6-D2C2-4B3B-9E52-EC648AA4BD84}" type="parTrans" cxnId="{6F2C3269-C9A0-403B-954C-855B6A0D0923}">
      <dgm:prSet/>
      <dgm:spPr/>
      <dgm:t>
        <a:bodyPr/>
        <a:lstStyle/>
        <a:p>
          <a:endParaRPr lang="ru-RU"/>
        </a:p>
      </dgm:t>
    </dgm:pt>
    <dgm:pt modelId="{9DDAC270-42B8-4A34-A697-8669418E4D79}" type="sibTrans" cxnId="{6F2C3269-C9A0-403B-954C-855B6A0D0923}">
      <dgm:prSet/>
      <dgm:spPr/>
      <dgm:t>
        <a:bodyPr/>
        <a:lstStyle/>
        <a:p>
          <a:endParaRPr lang="ru-RU"/>
        </a:p>
      </dgm:t>
    </dgm:pt>
    <dgm:pt modelId="{D0FB9545-537D-45D4-A155-53CC6341C97E}" type="pres">
      <dgm:prSet presAssocID="{81D4BEED-BD54-44A9-BF32-156939DCCB6B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300BE72-798B-4DD1-8177-7C3D44502E93}" type="pres">
      <dgm:prSet presAssocID="{26BDD987-9E41-4E88-A563-8E2D944690D1}" presName="linNode" presStyleCnt="0"/>
      <dgm:spPr/>
    </dgm:pt>
    <dgm:pt modelId="{CA46B988-1178-45AE-A162-BF7767F76D72}" type="pres">
      <dgm:prSet presAssocID="{26BDD987-9E41-4E88-A563-8E2D944690D1}" presName="parentShp" presStyleLbl="node1" presStyleIdx="0" presStyleCnt="2" custScaleX="60652" custLinFactNeighborX="-13116" custLinFactNeighborY="-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543EF1-88A6-442F-9795-5B25A6CB945E}" type="pres">
      <dgm:prSet presAssocID="{26BDD987-9E41-4E88-A563-8E2D944690D1}" presName="childShp" presStyleLbl="bgAccFollowNode1" presStyleIdx="0" presStyleCnt="2" custScaleX="1267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6E26E2-03EF-4EC5-9539-A942765A6645}" type="pres">
      <dgm:prSet presAssocID="{8B03A3C5-2FF2-40AC-AAF9-DD18665ED1CC}" presName="spacing" presStyleCnt="0"/>
      <dgm:spPr/>
    </dgm:pt>
    <dgm:pt modelId="{5328D90F-5FF8-41C0-933B-A885E46FB285}" type="pres">
      <dgm:prSet presAssocID="{534AA79D-2CFA-4F4B-A27D-438AE09E399D}" presName="linNode" presStyleCnt="0"/>
      <dgm:spPr/>
    </dgm:pt>
    <dgm:pt modelId="{381ABFFF-AD11-47A8-A629-0C89C44BA7EE}" type="pres">
      <dgm:prSet presAssocID="{534AA79D-2CFA-4F4B-A27D-438AE09E399D}" presName="parentShp" presStyleLbl="node1" presStyleIdx="1" presStyleCnt="2" custScaleX="59837" custScaleY="115895" custLinFactNeighborX="-13388" custLinFactNeighborY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91C5D3-E940-4A9F-B005-DC8EC46ECDAC}" type="pres">
      <dgm:prSet presAssocID="{534AA79D-2CFA-4F4B-A27D-438AE09E399D}" presName="childShp" presStyleLbl="bgAccFollowNode1" presStyleIdx="1" presStyleCnt="2" custScaleX="126232" custScaleY="1430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693D9B5-BC89-465F-BDC2-743D99B75E67}" type="presOf" srcId="{26BDD987-9E41-4E88-A563-8E2D944690D1}" destId="{CA46B988-1178-45AE-A162-BF7767F76D72}" srcOrd="0" destOrd="0" presId="urn:microsoft.com/office/officeart/2005/8/layout/vList6"/>
    <dgm:cxn modelId="{E883304B-B315-4E1D-A3BE-69567F33A400}" type="presOf" srcId="{6F288401-ED01-44B0-A9D2-075DB60B4279}" destId="{CF543EF1-88A6-442F-9795-5B25A6CB945E}" srcOrd="0" destOrd="0" presId="urn:microsoft.com/office/officeart/2005/8/layout/vList6"/>
    <dgm:cxn modelId="{3BF90725-2DC5-4E12-9FCA-FC6D142BE50D}" type="presOf" srcId="{534AA79D-2CFA-4F4B-A27D-438AE09E399D}" destId="{381ABFFF-AD11-47A8-A629-0C89C44BA7EE}" srcOrd="0" destOrd="0" presId="urn:microsoft.com/office/officeart/2005/8/layout/vList6"/>
    <dgm:cxn modelId="{2542C593-F27C-42BC-BBA7-9BF62C28DE49}" type="presOf" srcId="{6E9D7371-5969-4524-8317-9A766EBD6F48}" destId="{7F91C5D3-E940-4A9F-B005-DC8EC46ECDAC}" srcOrd="0" destOrd="0" presId="urn:microsoft.com/office/officeart/2005/8/layout/vList6"/>
    <dgm:cxn modelId="{508F5D66-CB1F-424C-9605-6B2492483621}" type="presOf" srcId="{81D4BEED-BD54-44A9-BF32-156939DCCB6B}" destId="{D0FB9545-537D-45D4-A155-53CC6341C97E}" srcOrd="0" destOrd="0" presId="urn:microsoft.com/office/officeart/2005/8/layout/vList6"/>
    <dgm:cxn modelId="{C3456256-2600-4C6E-B55E-DB693F94EEED}" srcId="{81D4BEED-BD54-44A9-BF32-156939DCCB6B}" destId="{534AA79D-2CFA-4F4B-A27D-438AE09E399D}" srcOrd="1" destOrd="0" parTransId="{B4AF66D7-D580-4774-9E88-B92E18F62133}" sibTransId="{77FB9A52-CFEE-42C8-A883-9204BD47B2A9}"/>
    <dgm:cxn modelId="{4DFF14E1-0F09-48D6-9D3D-3C56171B1219}" srcId="{81D4BEED-BD54-44A9-BF32-156939DCCB6B}" destId="{26BDD987-9E41-4E88-A563-8E2D944690D1}" srcOrd="0" destOrd="0" parTransId="{AD3F6104-B906-492B-B628-2BD2A0A85AC5}" sibTransId="{8B03A3C5-2FF2-40AC-AAF9-DD18665ED1CC}"/>
    <dgm:cxn modelId="{CC3ED31F-0624-4EF0-92DC-BC3E01F4C057}" type="presOf" srcId="{CE3C516E-313D-4B6A-83B6-79B005C7CBFB}" destId="{7F91C5D3-E940-4A9F-B005-DC8EC46ECDAC}" srcOrd="0" destOrd="1" presId="urn:microsoft.com/office/officeart/2005/8/layout/vList6"/>
    <dgm:cxn modelId="{6F2C3269-C9A0-403B-954C-855B6A0D0923}" srcId="{534AA79D-2CFA-4F4B-A27D-438AE09E399D}" destId="{CE3C516E-313D-4B6A-83B6-79B005C7CBFB}" srcOrd="1" destOrd="0" parTransId="{E0E2D4D6-D2C2-4B3B-9E52-EC648AA4BD84}" sibTransId="{9DDAC270-42B8-4A34-A697-8669418E4D79}"/>
    <dgm:cxn modelId="{72920855-42AF-4AD1-85BA-32F39480838D}" srcId="{534AA79D-2CFA-4F4B-A27D-438AE09E399D}" destId="{6E9D7371-5969-4524-8317-9A766EBD6F48}" srcOrd="0" destOrd="0" parTransId="{4307DAB7-FB7C-4EE5-9237-E43DE2652BE6}" sibTransId="{1F33D4A1-6A21-4BFD-AC71-5B7AE7074109}"/>
    <dgm:cxn modelId="{5903E538-14C6-4B9E-8D0E-4743EB604E2F}" srcId="{26BDD987-9E41-4E88-A563-8E2D944690D1}" destId="{6F288401-ED01-44B0-A9D2-075DB60B4279}" srcOrd="0" destOrd="0" parTransId="{D5E0B28D-12BA-4EF4-AD65-693066494DF6}" sibTransId="{E885C094-D913-4389-BD45-00807EE68169}"/>
    <dgm:cxn modelId="{43986BD4-C38A-42D9-95F9-1F10D2D6F53E}" type="presParOf" srcId="{D0FB9545-537D-45D4-A155-53CC6341C97E}" destId="{B300BE72-798B-4DD1-8177-7C3D44502E93}" srcOrd="0" destOrd="0" presId="urn:microsoft.com/office/officeart/2005/8/layout/vList6"/>
    <dgm:cxn modelId="{67746FBF-CDE7-4808-90C7-FB1F6826F9CA}" type="presParOf" srcId="{B300BE72-798B-4DD1-8177-7C3D44502E93}" destId="{CA46B988-1178-45AE-A162-BF7767F76D72}" srcOrd="0" destOrd="0" presId="urn:microsoft.com/office/officeart/2005/8/layout/vList6"/>
    <dgm:cxn modelId="{E3BAA100-5AF3-4B2F-8459-A237B1193639}" type="presParOf" srcId="{B300BE72-798B-4DD1-8177-7C3D44502E93}" destId="{CF543EF1-88A6-442F-9795-5B25A6CB945E}" srcOrd="1" destOrd="0" presId="urn:microsoft.com/office/officeart/2005/8/layout/vList6"/>
    <dgm:cxn modelId="{0143B7FF-016B-4621-BCC3-639AC3835233}" type="presParOf" srcId="{D0FB9545-537D-45D4-A155-53CC6341C97E}" destId="{456E26E2-03EF-4EC5-9539-A942765A6645}" srcOrd="1" destOrd="0" presId="urn:microsoft.com/office/officeart/2005/8/layout/vList6"/>
    <dgm:cxn modelId="{3FB618A8-1029-4EBF-9B77-16AA8C2F99C1}" type="presParOf" srcId="{D0FB9545-537D-45D4-A155-53CC6341C97E}" destId="{5328D90F-5FF8-41C0-933B-A885E46FB285}" srcOrd="2" destOrd="0" presId="urn:microsoft.com/office/officeart/2005/8/layout/vList6"/>
    <dgm:cxn modelId="{28CC291D-B1E2-4F73-A7D9-FC33D93A700D}" type="presParOf" srcId="{5328D90F-5FF8-41C0-933B-A885E46FB285}" destId="{381ABFFF-AD11-47A8-A629-0C89C44BA7EE}" srcOrd="0" destOrd="0" presId="urn:microsoft.com/office/officeart/2005/8/layout/vList6"/>
    <dgm:cxn modelId="{93D66FC8-8AA3-40A2-9D3A-3A75BD6F7190}" type="presParOf" srcId="{5328D90F-5FF8-41C0-933B-A885E46FB285}" destId="{7F91C5D3-E940-4A9F-B005-DC8EC46ECDAC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B8A8E4D-A695-4339-8BD6-7FD115541584}" type="doc">
      <dgm:prSet loTypeId="urn:microsoft.com/office/officeart/2005/8/layout/hChevron3" loCatId="process" qsTypeId="urn:microsoft.com/office/officeart/2005/8/quickstyle/simple1" qsCatId="simple" csTypeId="urn:microsoft.com/office/officeart/2005/8/colors/colorful5" csCatId="colorful" phldr="1"/>
      <dgm:spPr/>
    </dgm:pt>
    <dgm:pt modelId="{A4ACBAA7-5552-4775-91DC-A1B399387911}">
      <dgm:prSet phldrT="[Текст]" custT="1"/>
      <dgm:spPr/>
      <dgm:t>
        <a:bodyPr/>
        <a:lstStyle/>
        <a:p>
          <a:r>
            <a:rPr lang="ru-RU" sz="2000" smtClean="0"/>
            <a:t>Геокодирование </a:t>
          </a:r>
          <a:r>
            <a:rPr lang="ru-RU" sz="2000" dirty="0" smtClean="0"/>
            <a:t>строений</a:t>
          </a:r>
          <a:endParaRPr lang="ru-RU" sz="2000" dirty="0"/>
        </a:p>
      </dgm:t>
    </dgm:pt>
    <dgm:pt modelId="{2E4AB7FA-2E0E-4670-8296-176BF729A441}" type="parTrans" cxnId="{1C3C7D71-72E0-4377-BE29-21EE88D14128}">
      <dgm:prSet/>
      <dgm:spPr/>
      <dgm:t>
        <a:bodyPr/>
        <a:lstStyle/>
        <a:p>
          <a:endParaRPr lang="ru-RU" sz="2000"/>
        </a:p>
      </dgm:t>
    </dgm:pt>
    <dgm:pt modelId="{2E570BF4-FE1D-41EB-B2AA-0B181D5507D3}" type="sibTrans" cxnId="{1C3C7D71-72E0-4377-BE29-21EE88D14128}">
      <dgm:prSet/>
      <dgm:spPr/>
      <dgm:t>
        <a:bodyPr/>
        <a:lstStyle/>
        <a:p>
          <a:endParaRPr lang="ru-RU" sz="2000"/>
        </a:p>
      </dgm:t>
    </dgm:pt>
    <dgm:pt modelId="{913817B9-28BD-4EC4-8AC6-94C945AF6F03}">
      <dgm:prSet phldrT="[Текст]" custT="1"/>
      <dgm:spPr/>
      <dgm:t>
        <a:bodyPr/>
        <a:lstStyle/>
        <a:p>
          <a:r>
            <a:rPr lang="ru-RU" sz="1800" dirty="0" smtClean="0"/>
            <a:t>от АТД к точке</a:t>
          </a:r>
          <a:endParaRPr lang="ru-RU" sz="1800" dirty="0"/>
        </a:p>
      </dgm:t>
    </dgm:pt>
    <dgm:pt modelId="{A42FBFE5-5C3E-411F-A2C6-198144E9F1EB}" type="parTrans" cxnId="{AA3D6063-6595-4D1E-AB6B-2E694AD83A9E}">
      <dgm:prSet/>
      <dgm:spPr/>
      <dgm:t>
        <a:bodyPr/>
        <a:lstStyle/>
        <a:p>
          <a:endParaRPr lang="ru-RU" sz="2000"/>
        </a:p>
      </dgm:t>
    </dgm:pt>
    <dgm:pt modelId="{426E311D-80BB-42E8-9C4A-DCBE6B26E35E}" type="sibTrans" cxnId="{AA3D6063-6595-4D1E-AB6B-2E694AD83A9E}">
      <dgm:prSet/>
      <dgm:spPr/>
      <dgm:t>
        <a:bodyPr/>
        <a:lstStyle/>
        <a:p>
          <a:endParaRPr lang="ru-RU" sz="2000"/>
        </a:p>
      </dgm:t>
    </dgm:pt>
    <dgm:pt modelId="{A8B6A9EA-7E65-4B10-8A26-E0392A1246C0}">
      <dgm:prSet phldrT="[Текст]" custT="1"/>
      <dgm:spPr/>
      <dgm:t>
        <a:bodyPr/>
        <a:lstStyle/>
        <a:p>
          <a:r>
            <a:rPr lang="ru-RU" sz="2000" dirty="0" smtClean="0"/>
            <a:t>Любой уровень агрегирования данных, ограниченный соображениями конфиденциальности</a:t>
          </a:r>
          <a:endParaRPr lang="ru-RU" sz="2000" dirty="0"/>
        </a:p>
      </dgm:t>
    </dgm:pt>
    <dgm:pt modelId="{12F5FC73-345C-46D1-A984-2B056ACDCAC3}" type="parTrans" cxnId="{FF83E96E-C180-4E60-9FF1-137A5FC1EE18}">
      <dgm:prSet/>
      <dgm:spPr/>
      <dgm:t>
        <a:bodyPr/>
        <a:lstStyle/>
        <a:p>
          <a:endParaRPr lang="ru-RU" sz="2000"/>
        </a:p>
      </dgm:t>
    </dgm:pt>
    <dgm:pt modelId="{D2A4698B-7247-43BF-8B75-6487B29CA157}" type="sibTrans" cxnId="{FF83E96E-C180-4E60-9FF1-137A5FC1EE18}">
      <dgm:prSet/>
      <dgm:spPr/>
      <dgm:t>
        <a:bodyPr/>
        <a:lstStyle/>
        <a:p>
          <a:endParaRPr lang="ru-RU" sz="2000"/>
        </a:p>
      </dgm:t>
    </dgm:pt>
    <dgm:pt modelId="{2F5E5132-DA67-4273-B73C-F4B05304B1CB}" type="pres">
      <dgm:prSet presAssocID="{FB8A8E4D-A695-4339-8BD6-7FD115541584}" presName="Name0" presStyleCnt="0">
        <dgm:presLayoutVars>
          <dgm:dir/>
          <dgm:resizeHandles val="exact"/>
        </dgm:presLayoutVars>
      </dgm:prSet>
      <dgm:spPr/>
    </dgm:pt>
    <dgm:pt modelId="{A1B8917F-9B60-4B70-BF09-BDDC43D13117}" type="pres">
      <dgm:prSet presAssocID="{A4ACBAA7-5552-4775-91DC-A1B399387911}" presName="parTxOnly" presStyleLbl="node1" presStyleIdx="0" presStyleCnt="3" custScaleX="68969" custScaleY="1143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31042F-67DF-4CB7-AE88-E16887ACAE25}" type="pres">
      <dgm:prSet presAssocID="{2E570BF4-FE1D-41EB-B2AA-0B181D5507D3}" presName="parSpace" presStyleCnt="0"/>
      <dgm:spPr/>
    </dgm:pt>
    <dgm:pt modelId="{91D1AF4C-C112-4ED7-824B-4616BD399312}" type="pres">
      <dgm:prSet presAssocID="{913817B9-28BD-4EC4-8AC6-94C945AF6F03}" presName="parTxOnly" presStyleLbl="node1" presStyleIdx="1" presStyleCnt="3" custScaleX="54503" custScaleY="1010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EED7AF-516E-46F0-A2B4-8C0705A8C64D}" type="pres">
      <dgm:prSet presAssocID="{426E311D-80BB-42E8-9C4A-DCBE6B26E35E}" presName="parSpace" presStyleCnt="0"/>
      <dgm:spPr/>
    </dgm:pt>
    <dgm:pt modelId="{C78012E3-4D04-4155-8F1F-4354CDEC5F37}" type="pres">
      <dgm:prSet presAssocID="{A8B6A9EA-7E65-4B10-8A26-E0392A1246C0}" presName="parTxOnly" presStyleLbl="node1" presStyleIdx="2" presStyleCnt="3" custLinFactNeighborX="214" custLinFactNeighborY="-133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A3D6063-6595-4D1E-AB6B-2E694AD83A9E}" srcId="{FB8A8E4D-A695-4339-8BD6-7FD115541584}" destId="{913817B9-28BD-4EC4-8AC6-94C945AF6F03}" srcOrd="1" destOrd="0" parTransId="{A42FBFE5-5C3E-411F-A2C6-198144E9F1EB}" sibTransId="{426E311D-80BB-42E8-9C4A-DCBE6B26E35E}"/>
    <dgm:cxn modelId="{2ADB5AB0-74EA-4411-ADF8-114F7C327D29}" type="presOf" srcId="{A8B6A9EA-7E65-4B10-8A26-E0392A1246C0}" destId="{C78012E3-4D04-4155-8F1F-4354CDEC5F37}" srcOrd="0" destOrd="0" presId="urn:microsoft.com/office/officeart/2005/8/layout/hChevron3"/>
    <dgm:cxn modelId="{1C3C7D71-72E0-4377-BE29-21EE88D14128}" srcId="{FB8A8E4D-A695-4339-8BD6-7FD115541584}" destId="{A4ACBAA7-5552-4775-91DC-A1B399387911}" srcOrd="0" destOrd="0" parTransId="{2E4AB7FA-2E0E-4670-8296-176BF729A441}" sibTransId="{2E570BF4-FE1D-41EB-B2AA-0B181D5507D3}"/>
    <dgm:cxn modelId="{7846AC5C-E259-47B7-BBC3-68B8A40D8A3D}" type="presOf" srcId="{A4ACBAA7-5552-4775-91DC-A1B399387911}" destId="{A1B8917F-9B60-4B70-BF09-BDDC43D13117}" srcOrd="0" destOrd="0" presId="urn:microsoft.com/office/officeart/2005/8/layout/hChevron3"/>
    <dgm:cxn modelId="{BD5E36E7-6678-428E-A91D-92BEFA515ADC}" type="presOf" srcId="{FB8A8E4D-A695-4339-8BD6-7FD115541584}" destId="{2F5E5132-DA67-4273-B73C-F4B05304B1CB}" srcOrd="0" destOrd="0" presId="urn:microsoft.com/office/officeart/2005/8/layout/hChevron3"/>
    <dgm:cxn modelId="{7F1827A5-D3F0-467E-991B-1484ED32D2DF}" type="presOf" srcId="{913817B9-28BD-4EC4-8AC6-94C945AF6F03}" destId="{91D1AF4C-C112-4ED7-824B-4616BD399312}" srcOrd="0" destOrd="0" presId="urn:microsoft.com/office/officeart/2005/8/layout/hChevron3"/>
    <dgm:cxn modelId="{FF83E96E-C180-4E60-9FF1-137A5FC1EE18}" srcId="{FB8A8E4D-A695-4339-8BD6-7FD115541584}" destId="{A8B6A9EA-7E65-4B10-8A26-E0392A1246C0}" srcOrd="2" destOrd="0" parTransId="{12F5FC73-345C-46D1-A984-2B056ACDCAC3}" sibTransId="{D2A4698B-7247-43BF-8B75-6487B29CA157}"/>
    <dgm:cxn modelId="{FE965F41-0FCF-43EC-8DDA-F3872BF2D3C1}" type="presParOf" srcId="{2F5E5132-DA67-4273-B73C-F4B05304B1CB}" destId="{A1B8917F-9B60-4B70-BF09-BDDC43D13117}" srcOrd="0" destOrd="0" presId="urn:microsoft.com/office/officeart/2005/8/layout/hChevron3"/>
    <dgm:cxn modelId="{1B0CCC82-DEA9-4E6B-BCA2-E4F61BEE0346}" type="presParOf" srcId="{2F5E5132-DA67-4273-B73C-F4B05304B1CB}" destId="{6231042F-67DF-4CB7-AE88-E16887ACAE25}" srcOrd="1" destOrd="0" presId="urn:microsoft.com/office/officeart/2005/8/layout/hChevron3"/>
    <dgm:cxn modelId="{BCB50750-F97F-4963-87EB-162F15859EC6}" type="presParOf" srcId="{2F5E5132-DA67-4273-B73C-F4B05304B1CB}" destId="{91D1AF4C-C112-4ED7-824B-4616BD399312}" srcOrd="2" destOrd="0" presId="urn:microsoft.com/office/officeart/2005/8/layout/hChevron3"/>
    <dgm:cxn modelId="{71145035-2511-4F25-A349-F0ECCF3D0AC5}" type="presParOf" srcId="{2F5E5132-DA67-4273-B73C-F4B05304B1CB}" destId="{ADEED7AF-516E-46F0-A2B4-8C0705A8C64D}" srcOrd="3" destOrd="0" presId="urn:microsoft.com/office/officeart/2005/8/layout/hChevron3"/>
    <dgm:cxn modelId="{B211E73B-997F-4E87-8651-D2D40399D460}" type="presParOf" srcId="{2F5E5132-DA67-4273-B73C-F4B05304B1CB}" destId="{C78012E3-4D04-4155-8F1F-4354CDEC5F37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E38AFA6-87D4-4775-A05F-6503B5CBE001}">
      <dsp:nvSpPr>
        <dsp:cNvPr id="0" name=""/>
        <dsp:cNvSpPr/>
      </dsp:nvSpPr>
      <dsp:spPr>
        <a:xfrm rot="5400000">
          <a:off x="-142971" y="145462"/>
          <a:ext cx="953146" cy="66720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1990</a:t>
          </a:r>
          <a:endParaRPr lang="ru-RU" sz="1800" kern="1200" dirty="0"/>
        </a:p>
      </dsp:txBody>
      <dsp:txXfrm rot="5400000">
        <a:off x="-142971" y="145462"/>
        <a:ext cx="953146" cy="667202"/>
      </dsp:txXfrm>
    </dsp:sp>
    <dsp:sp modelId="{435119DE-9195-4344-96EA-21B8537E35CA}">
      <dsp:nvSpPr>
        <dsp:cNvPr id="0" name=""/>
        <dsp:cNvSpPr/>
      </dsp:nvSpPr>
      <dsp:spPr>
        <a:xfrm rot="5400000">
          <a:off x="4434064" y="-3764372"/>
          <a:ext cx="619545" cy="815326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Финляндия, Дания - полностью  перешли на регистры;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Швеция, Норвегия - частично;  </a:t>
          </a:r>
          <a:endParaRPr lang="ru-RU" sz="1600" kern="1200" dirty="0"/>
        </a:p>
      </dsp:txBody>
      <dsp:txXfrm rot="5400000">
        <a:off x="4434064" y="-3764372"/>
        <a:ext cx="619545" cy="8153269"/>
      </dsp:txXfrm>
    </dsp:sp>
    <dsp:sp modelId="{987AFBD5-8A9B-41A2-882B-D985206555D1}">
      <dsp:nvSpPr>
        <dsp:cNvPr id="0" name=""/>
        <dsp:cNvSpPr/>
      </dsp:nvSpPr>
      <dsp:spPr>
        <a:xfrm rot="5400000">
          <a:off x="-142971" y="904979"/>
          <a:ext cx="953146" cy="66720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2000</a:t>
          </a:r>
          <a:endParaRPr lang="ru-RU" sz="1800" kern="1200" dirty="0"/>
        </a:p>
      </dsp:txBody>
      <dsp:txXfrm rot="5400000">
        <a:off x="-142971" y="904979"/>
        <a:ext cx="953146" cy="667202"/>
      </dsp:txXfrm>
    </dsp:sp>
    <dsp:sp modelId="{350B1096-4532-492F-A23C-6C37CECEA995}">
      <dsp:nvSpPr>
        <dsp:cNvPr id="0" name=""/>
        <dsp:cNvSpPr/>
      </dsp:nvSpPr>
      <dsp:spPr>
        <a:xfrm rot="5400000">
          <a:off x="4434064" y="-3004854"/>
          <a:ext cx="619545" cy="815326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6 стран из 40 используют комбинированные методы;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 Норвегия полностью  перешла на регистры.</a:t>
          </a:r>
          <a:endParaRPr lang="ru-RU" sz="1600" kern="1200" dirty="0"/>
        </a:p>
      </dsp:txBody>
      <dsp:txXfrm rot="5400000">
        <a:off x="4434064" y="-3004854"/>
        <a:ext cx="619545" cy="8153269"/>
      </dsp:txXfrm>
    </dsp:sp>
    <dsp:sp modelId="{CE5DE910-CB63-4E50-BEAC-7E9EB0B899E5}">
      <dsp:nvSpPr>
        <dsp:cNvPr id="0" name=""/>
        <dsp:cNvSpPr/>
      </dsp:nvSpPr>
      <dsp:spPr>
        <a:xfrm rot="5400000">
          <a:off x="-142971" y="1824247"/>
          <a:ext cx="953146" cy="66720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2010</a:t>
          </a:r>
          <a:endParaRPr lang="ru-RU" sz="1800" kern="1200" dirty="0"/>
        </a:p>
      </dsp:txBody>
      <dsp:txXfrm rot="5400000">
        <a:off x="-142971" y="1824247"/>
        <a:ext cx="953146" cy="667202"/>
      </dsp:txXfrm>
    </dsp:sp>
    <dsp:sp modelId="{1B17E776-222D-42F4-87CD-A9BC3B421540}">
      <dsp:nvSpPr>
        <dsp:cNvPr id="0" name=""/>
        <dsp:cNvSpPr/>
      </dsp:nvSpPr>
      <dsp:spPr>
        <a:xfrm rot="5400000">
          <a:off x="4274314" y="-2085586"/>
          <a:ext cx="939044" cy="815326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13 стран из 40 используют комбинированные методы (регистры + др. источники);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Швеция  полностью перешла на регистры + Австрия;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Появление «скользящей» переписи  во Франции и «скользящего» обследования в США.</a:t>
          </a:r>
          <a:endParaRPr lang="ru-RU" sz="1600" kern="1200" dirty="0"/>
        </a:p>
      </dsp:txBody>
      <dsp:txXfrm rot="5400000">
        <a:off x="4274314" y="-2085586"/>
        <a:ext cx="939044" cy="815326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FA3E431-607D-4755-B60B-CA10D1C89BF6}">
      <dsp:nvSpPr>
        <dsp:cNvPr id="0" name=""/>
        <dsp:cNvSpPr/>
      </dsp:nvSpPr>
      <dsp:spPr>
        <a:xfrm>
          <a:off x="5677175" y="2842118"/>
          <a:ext cx="1088201" cy="8246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1306"/>
              </a:lnTo>
              <a:lnTo>
                <a:pt x="1088201" y="651306"/>
              </a:lnTo>
              <a:lnTo>
                <a:pt x="1088201" y="824696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BA24F4-5E24-4EA7-AC69-6506ACC1B882}">
      <dsp:nvSpPr>
        <dsp:cNvPr id="0" name=""/>
        <dsp:cNvSpPr/>
      </dsp:nvSpPr>
      <dsp:spPr>
        <a:xfrm>
          <a:off x="4428178" y="2842118"/>
          <a:ext cx="1248997" cy="758277"/>
        </a:xfrm>
        <a:custGeom>
          <a:avLst/>
          <a:gdLst/>
          <a:ahLst/>
          <a:cxnLst/>
          <a:rect l="0" t="0" r="0" b="0"/>
          <a:pathLst>
            <a:path>
              <a:moveTo>
                <a:pt x="1248997" y="0"/>
              </a:moveTo>
              <a:lnTo>
                <a:pt x="1248997" y="584887"/>
              </a:lnTo>
              <a:lnTo>
                <a:pt x="0" y="584887"/>
              </a:lnTo>
              <a:lnTo>
                <a:pt x="0" y="758277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1A9B8C-DD13-42AD-B65B-333D581A348B}">
      <dsp:nvSpPr>
        <dsp:cNvPr id="0" name=""/>
        <dsp:cNvSpPr/>
      </dsp:nvSpPr>
      <dsp:spPr>
        <a:xfrm>
          <a:off x="4295843" y="1670263"/>
          <a:ext cx="1381331" cy="4364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3038"/>
              </a:lnTo>
              <a:lnTo>
                <a:pt x="1381331" y="263038"/>
              </a:lnTo>
              <a:lnTo>
                <a:pt x="1381331" y="436427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86B30A-0165-4F01-8112-B2E775372D49}">
      <dsp:nvSpPr>
        <dsp:cNvPr id="0" name=""/>
        <dsp:cNvSpPr/>
      </dsp:nvSpPr>
      <dsp:spPr>
        <a:xfrm>
          <a:off x="2959667" y="652601"/>
          <a:ext cx="1336176" cy="5715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8140"/>
              </a:lnTo>
              <a:lnTo>
                <a:pt x="1336176" y="398140"/>
              </a:lnTo>
              <a:lnTo>
                <a:pt x="1336176" y="57153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D5E187-508A-482A-86F2-A9B33092A7AB}">
      <dsp:nvSpPr>
        <dsp:cNvPr id="0" name=""/>
        <dsp:cNvSpPr/>
      </dsp:nvSpPr>
      <dsp:spPr>
        <a:xfrm>
          <a:off x="2144602" y="1655276"/>
          <a:ext cx="971053" cy="4299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6525"/>
              </a:lnTo>
              <a:lnTo>
                <a:pt x="971053" y="256525"/>
              </a:lnTo>
              <a:lnTo>
                <a:pt x="971053" y="429914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2AE354-D2A8-4036-BC98-323DAB49E737}">
      <dsp:nvSpPr>
        <dsp:cNvPr id="0" name=""/>
        <dsp:cNvSpPr/>
      </dsp:nvSpPr>
      <dsp:spPr>
        <a:xfrm>
          <a:off x="2012778" y="1655276"/>
          <a:ext cx="131823" cy="1486906"/>
        </a:xfrm>
        <a:custGeom>
          <a:avLst/>
          <a:gdLst/>
          <a:ahLst/>
          <a:cxnLst/>
          <a:rect l="0" t="0" r="0" b="0"/>
          <a:pathLst>
            <a:path>
              <a:moveTo>
                <a:pt x="131823" y="0"/>
              </a:moveTo>
              <a:lnTo>
                <a:pt x="131823" y="1313516"/>
              </a:lnTo>
              <a:lnTo>
                <a:pt x="0" y="1313516"/>
              </a:lnTo>
              <a:lnTo>
                <a:pt x="0" y="1486906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EC2C50-2F8F-4958-9E48-EE7FCD945714}">
      <dsp:nvSpPr>
        <dsp:cNvPr id="0" name=""/>
        <dsp:cNvSpPr/>
      </dsp:nvSpPr>
      <dsp:spPr>
        <a:xfrm>
          <a:off x="2144602" y="652601"/>
          <a:ext cx="815065" cy="589999"/>
        </a:xfrm>
        <a:custGeom>
          <a:avLst/>
          <a:gdLst/>
          <a:ahLst/>
          <a:cxnLst/>
          <a:rect l="0" t="0" r="0" b="0"/>
          <a:pathLst>
            <a:path>
              <a:moveTo>
                <a:pt x="815065" y="0"/>
              </a:moveTo>
              <a:lnTo>
                <a:pt x="815065" y="416610"/>
              </a:lnTo>
              <a:lnTo>
                <a:pt x="0" y="416610"/>
              </a:lnTo>
              <a:lnTo>
                <a:pt x="0" y="589999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36D849-628A-4B03-9B56-97B4D0F68236}">
      <dsp:nvSpPr>
        <dsp:cNvPr id="0" name=""/>
        <dsp:cNvSpPr/>
      </dsp:nvSpPr>
      <dsp:spPr>
        <a:xfrm>
          <a:off x="7928945" y="3862265"/>
          <a:ext cx="1798733" cy="11885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F5F3C4-568D-414A-83CE-BC2EFE5760C3}">
      <dsp:nvSpPr>
        <dsp:cNvPr id="0" name=""/>
        <dsp:cNvSpPr/>
      </dsp:nvSpPr>
      <dsp:spPr>
        <a:xfrm>
          <a:off x="8136908" y="4059831"/>
          <a:ext cx="1798733" cy="11885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  Новые сторонники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2020</a:t>
          </a:r>
          <a:endParaRPr lang="ru-RU" sz="1800" kern="1200" dirty="0"/>
        </a:p>
      </dsp:txBody>
      <dsp:txXfrm>
        <a:off x="8136908" y="4059831"/>
        <a:ext cx="1798733" cy="1188512"/>
      </dsp:txXfrm>
    </dsp:sp>
    <dsp:sp modelId="{45DBFAF5-9DC9-4A49-BE66-5C5B9B69496B}">
      <dsp:nvSpPr>
        <dsp:cNvPr id="0" name=""/>
        <dsp:cNvSpPr/>
      </dsp:nvSpPr>
      <dsp:spPr>
        <a:xfrm>
          <a:off x="1146849" y="-197565"/>
          <a:ext cx="3625636" cy="8501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289B4C-7143-498E-B43F-FCA2091ED101}">
      <dsp:nvSpPr>
        <dsp:cNvPr id="0" name=""/>
        <dsp:cNvSpPr/>
      </dsp:nvSpPr>
      <dsp:spPr>
        <a:xfrm>
          <a:off x="1354813" y="0"/>
          <a:ext cx="3625636" cy="8501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«Первопроходцы»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2000-2010</a:t>
          </a:r>
          <a:endParaRPr lang="ru-RU" sz="1800" kern="1200" dirty="0"/>
        </a:p>
      </dsp:txBody>
      <dsp:txXfrm>
        <a:off x="1354813" y="0"/>
        <a:ext cx="3625636" cy="850166"/>
      </dsp:txXfrm>
    </dsp:sp>
    <dsp:sp modelId="{9021000E-7CCF-44B0-9D26-E14A60BD7576}">
      <dsp:nvSpPr>
        <dsp:cNvPr id="0" name=""/>
        <dsp:cNvSpPr/>
      </dsp:nvSpPr>
      <dsp:spPr>
        <a:xfrm>
          <a:off x="1208766" y="1242601"/>
          <a:ext cx="1871672" cy="4126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7AAC31-8CC3-4D8A-8471-3C99B587ED07}">
      <dsp:nvSpPr>
        <dsp:cNvPr id="0" name=""/>
        <dsp:cNvSpPr/>
      </dsp:nvSpPr>
      <dsp:spPr>
        <a:xfrm>
          <a:off x="1416729" y="1440166"/>
          <a:ext cx="1871672" cy="4126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США</a:t>
          </a:r>
          <a:endParaRPr lang="ru-RU" sz="1400" kern="1200" dirty="0"/>
        </a:p>
      </dsp:txBody>
      <dsp:txXfrm>
        <a:off x="1416729" y="1440166"/>
        <a:ext cx="1871672" cy="412675"/>
      </dsp:txXfrm>
    </dsp:sp>
    <dsp:sp modelId="{D83FA041-D6EF-4E6D-9C6C-4DBEAD8E4015}">
      <dsp:nvSpPr>
        <dsp:cNvPr id="0" name=""/>
        <dsp:cNvSpPr/>
      </dsp:nvSpPr>
      <dsp:spPr>
        <a:xfrm>
          <a:off x="1016178" y="3142182"/>
          <a:ext cx="1993200" cy="10280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5261E4-AC01-4012-AAA0-6682938356EA}">
      <dsp:nvSpPr>
        <dsp:cNvPr id="0" name=""/>
        <dsp:cNvSpPr/>
      </dsp:nvSpPr>
      <dsp:spPr>
        <a:xfrm>
          <a:off x="1224141" y="3339747"/>
          <a:ext cx="1993200" cy="10280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Ежегодное выборочное обследование </a:t>
          </a:r>
          <a:endParaRPr lang="ru-RU" sz="1500" kern="1200" dirty="0"/>
        </a:p>
      </dsp:txBody>
      <dsp:txXfrm>
        <a:off x="1224141" y="3339747"/>
        <a:ext cx="1993200" cy="1028039"/>
      </dsp:txXfrm>
    </dsp:sp>
    <dsp:sp modelId="{55408455-98DE-4694-8DC7-3B937657BF95}">
      <dsp:nvSpPr>
        <dsp:cNvPr id="0" name=""/>
        <dsp:cNvSpPr/>
      </dsp:nvSpPr>
      <dsp:spPr>
        <a:xfrm>
          <a:off x="2215943" y="2085191"/>
          <a:ext cx="1799426" cy="8078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A56283-4538-4DB5-9A90-5429BC3B2EDA}">
      <dsp:nvSpPr>
        <dsp:cNvPr id="0" name=""/>
        <dsp:cNvSpPr/>
      </dsp:nvSpPr>
      <dsp:spPr>
        <a:xfrm>
          <a:off x="2423907" y="2282756"/>
          <a:ext cx="1799426" cy="8078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Короткий сплошной опрос 1 раз в 10 лет </a:t>
          </a:r>
          <a:endParaRPr lang="ru-RU" sz="1500" kern="1200" dirty="0"/>
        </a:p>
      </dsp:txBody>
      <dsp:txXfrm>
        <a:off x="2423907" y="2282756"/>
        <a:ext cx="1799426" cy="807831"/>
      </dsp:txXfrm>
    </dsp:sp>
    <dsp:sp modelId="{D296EAFE-F69C-4484-AC05-DC12E0F057A7}">
      <dsp:nvSpPr>
        <dsp:cNvPr id="0" name=""/>
        <dsp:cNvSpPr/>
      </dsp:nvSpPr>
      <dsp:spPr>
        <a:xfrm>
          <a:off x="3360007" y="1224131"/>
          <a:ext cx="1871672" cy="4461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2ECD4C-3B0B-4AB0-B584-CF0F112DFA44}">
      <dsp:nvSpPr>
        <dsp:cNvPr id="0" name=""/>
        <dsp:cNvSpPr/>
      </dsp:nvSpPr>
      <dsp:spPr>
        <a:xfrm>
          <a:off x="3567971" y="1421696"/>
          <a:ext cx="1871672" cy="4461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Франция</a:t>
          </a:r>
          <a:endParaRPr lang="ru-RU" sz="1400" kern="1200" dirty="0"/>
        </a:p>
      </dsp:txBody>
      <dsp:txXfrm>
        <a:off x="3567971" y="1421696"/>
        <a:ext cx="1871672" cy="446131"/>
      </dsp:txXfrm>
    </dsp:sp>
    <dsp:sp modelId="{FFF70727-18E3-4BC1-8FEA-E1FBADDB8EC8}">
      <dsp:nvSpPr>
        <dsp:cNvPr id="0" name=""/>
        <dsp:cNvSpPr/>
      </dsp:nvSpPr>
      <dsp:spPr>
        <a:xfrm>
          <a:off x="4448179" y="2106691"/>
          <a:ext cx="2457992" cy="7354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CBB556-75C6-489A-BC4D-DE5EC7969E50}">
      <dsp:nvSpPr>
        <dsp:cNvPr id="0" name=""/>
        <dsp:cNvSpPr/>
      </dsp:nvSpPr>
      <dsp:spPr>
        <a:xfrm>
          <a:off x="4656142" y="2304256"/>
          <a:ext cx="2457992" cy="7354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Ежегодный опрос  14% населения</a:t>
          </a:r>
          <a:endParaRPr lang="ru-RU" sz="1600" kern="1200" dirty="0"/>
        </a:p>
      </dsp:txBody>
      <dsp:txXfrm>
        <a:off x="4656142" y="2304256"/>
        <a:ext cx="2457992" cy="735427"/>
      </dsp:txXfrm>
    </dsp:sp>
    <dsp:sp modelId="{407888AC-852D-41B3-AD24-4CD5E1FA8F5E}">
      <dsp:nvSpPr>
        <dsp:cNvPr id="0" name=""/>
        <dsp:cNvSpPr/>
      </dsp:nvSpPr>
      <dsp:spPr>
        <a:xfrm>
          <a:off x="3576033" y="3600395"/>
          <a:ext cx="1704289" cy="15889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0833CC-2C0C-401E-8AC7-DA30D645434F}">
      <dsp:nvSpPr>
        <dsp:cNvPr id="0" name=""/>
        <dsp:cNvSpPr/>
      </dsp:nvSpPr>
      <dsp:spPr>
        <a:xfrm>
          <a:off x="3783997" y="3797961"/>
          <a:ext cx="1704289" cy="15889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i="1" kern="1200" dirty="0" smtClean="0">
              <a:solidFill>
                <a:srgbClr val="C00000"/>
              </a:solidFill>
            </a:rPr>
            <a:t> </a:t>
          </a:r>
          <a:r>
            <a:rPr lang="ru-RU" sz="1400" i="1" kern="1200" dirty="0" smtClean="0">
              <a:solidFill>
                <a:srgbClr val="C00000"/>
              </a:solidFill>
            </a:rPr>
            <a:t>Более</a:t>
          </a:r>
          <a:r>
            <a:rPr lang="en-US" sz="1400" i="1" kern="1200" dirty="0" smtClean="0">
              <a:solidFill>
                <a:srgbClr val="C00000"/>
              </a:solidFill>
            </a:rPr>
            <a:t> 10 </a:t>
          </a:r>
          <a:r>
            <a:rPr lang="ru-RU" sz="1400" i="1" kern="1200" dirty="0" smtClean="0">
              <a:solidFill>
                <a:srgbClr val="C00000"/>
              </a:solidFill>
            </a:rPr>
            <a:t>тыс. чел. (50% населения</a:t>
          </a:r>
          <a:r>
            <a:rPr lang="ru-RU" sz="1200" i="1" kern="1200" dirty="0" smtClean="0">
              <a:solidFill>
                <a:srgbClr val="C00000"/>
              </a:solidFill>
            </a:rPr>
            <a:t>):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i="1" kern="1200" dirty="0" smtClean="0">
              <a:solidFill>
                <a:schemeClr val="tx1"/>
              </a:solidFill>
            </a:rPr>
            <a:t>8% жилищ на основе обновляемого регистра зданий, </a:t>
          </a:r>
          <a:r>
            <a:rPr lang="en-US" sz="1200" i="1" kern="1200" dirty="0" smtClean="0">
              <a:solidFill>
                <a:schemeClr val="tx1"/>
              </a:solidFill>
            </a:rPr>
            <a:t>INSEE</a:t>
          </a:r>
          <a:endParaRPr lang="ru-RU" sz="1200" i="1" kern="1200" dirty="0" smtClean="0">
            <a:solidFill>
              <a:schemeClr val="tx1"/>
            </a:solidFill>
          </a:endParaRPr>
        </a:p>
      </dsp:txBody>
      <dsp:txXfrm>
        <a:off x="3783997" y="3797961"/>
        <a:ext cx="1704289" cy="1588993"/>
      </dsp:txXfrm>
    </dsp:sp>
    <dsp:sp modelId="{BB64C8C3-7F0C-4413-8DB7-7967B476E60E}">
      <dsp:nvSpPr>
        <dsp:cNvPr id="0" name=""/>
        <dsp:cNvSpPr/>
      </dsp:nvSpPr>
      <dsp:spPr>
        <a:xfrm>
          <a:off x="5876249" y="3666815"/>
          <a:ext cx="1778257" cy="16802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B254CE-0B7F-4CCB-B211-B71F4AA237D8}">
      <dsp:nvSpPr>
        <dsp:cNvPr id="0" name=""/>
        <dsp:cNvSpPr/>
      </dsp:nvSpPr>
      <dsp:spPr>
        <a:xfrm>
          <a:off x="6084212" y="3864380"/>
          <a:ext cx="1778257" cy="16802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i="1" kern="1200" dirty="0" smtClean="0">
              <a:solidFill>
                <a:srgbClr val="C00000"/>
              </a:solidFill>
            </a:rPr>
            <a:t>  </a:t>
          </a:r>
          <a:r>
            <a:rPr lang="ru-RU" sz="1400" i="1" kern="1200" dirty="0" smtClean="0">
              <a:solidFill>
                <a:srgbClr val="C00000"/>
              </a:solidFill>
            </a:rPr>
            <a:t>Коммуны менее</a:t>
          </a:r>
          <a:r>
            <a:rPr lang="en-US" sz="1400" i="1" kern="1200" dirty="0" smtClean="0">
              <a:solidFill>
                <a:srgbClr val="C00000"/>
              </a:solidFill>
            </a:rPr>
            <a:t> 10 </a:t>
          </a:r>
          <a:r>
            <a:rPr lang="ru-RU" sz="1400" i="1" kern="1200" dirty="0" smtClean="0">
              <a:solidFill>
                <a:srgbClr val="C00000"/>
              </a:solidFill>
            </a:rPr>
            <a:t> тыс. чел.:</a:t>
          </a:r>
          <a:endParaRPr lang="ru-RU" sz="1200" i="1" kern="1200" dirty="0" smtClean="0">
            <a:solidFill>
              <a:srgbClr val="C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i="1" kern="1200" dirty="0" smtClean="0">
              <a:solidFill>
                <a:schemeClr val="tx1"/>
              </a:solidFill>
            </a:rPr>
            <a:t>Ежегодно сплошной  опрос всего населения 1/5 числа коммун</a:t>
          </a:r>
          <a:endParaRPr lang="ru-RU" sz="1200" i="1" kern="1200" dirty="0">
            <a:solidFill>
              <a:schemeClr val="tx1"/>
            </a:solidFill>
          </a:endParaRPr>
        </a:p>
      </dsp:txBody>
      <dsp:txXfrm>
        <a:off x="6084212" y="3864380"/>
        <a:ext cx="1778257" cy="168023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9007198-F487-4235-A694-4403323576DD}">
      <dsp:nvSpPr>
        <dsp:cNvPr id="0" name=""/>
        <dsp:cNvSpPr/>
      </dsp:nvSpPr>
      <dsp:spPr>
        <a:xfrm>
          <a:off x="1019" y="0"/>
          <a:ext cx="1988306" cy="648071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5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5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5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accent5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Экспериментируют</a:t>
          </a:r>
          <a:endParaRPr lang="ru-RU" sz="1600" kern="1200" dirty="0"/>
        </a:p>
      </dsp:txBody>
      <dsp:txXfrm>
        <a:off x="1019" y="0"/>
        <a:ext cx="1988306" cy="648071"/>
      </dsp:txXfrm>
    </dsp:sp>
    <dsp:sp modelId="{6B3C4F26-51F8-41B6-B303-298C3F9B33DD}">
      <dsp:nvSpPr>
        <dsp:cNvPr id="0" name=""/>
        <dsp:cNvSpPr/>
      </dsp:nvSpPr>
      <dsp:spPr>
        <a:xfrm>
          <a:off x="1591665" y="0"/>
          <a:ext cx="1988306" cy="648071"/>
        </a:xfrm>
        <a:prstGeom prst="chevron">
          <a:avLst/>
        </a:prstGeom>
        <a:gradFill rotWithShape="0">
          <a:gsLst>
            <a:gs pos="0">
              <a:schemeClr val="accent5">
                <a:hueOff val="-6449"/>
                <a:satOff val="-4626"/>
                <a:lumOff val="-2451"/>
                <a:alphaOff val="0"/>
                <a:shade val="63000"/>
              </a:schemeClr>
            </a:gs>
            <a:gs pos="30000">
              <a:schemeClr val="accent5">
                <a:hueOff val="-6449"/>
                <a:satOff val="-4626"/>
                <a:lumOff val="-2451"/>
                <a:alphaOff val="0"/>
                <a:shade val="90000"/>
                <a:satMod val="110000"/>
              </a:schemeClr>
            </a:gs>
            <a:gs pos="45000">
              <a:schemeClr val="accent5">
                <a:hueOff val="-6449"/>
                <a:satOff val="-4626"/>
                <a:lumOff val="-2451"/>
                <a:alphaOff val="0"/>
                <a:shade val="100000"/>
                <a:satMod val="118000"/>
              </a:schemeClr>
            </a:gs>
            <a:gs pos="55000">
              <a:schemeClr val="accent5">
                <a:hueOff val="-6449"/>
                <a:satOff val="-4626"/>
                <a:lumOff val="-2451"/>
                <a:alphaOff val="0"/>
                <a:shade val="100000"/>
                <a:satMod val="118000"/>
              </a:schemeClr>
            </a:gs>
            <a:gs pos="73000">
              <a:schemeClr val="accent5">
                <a:hueOff val="-6449"/>
                <a:satOff val="-4626"/>
                <a:lumOff val="-2451"/>
                <a:alphaOff val="0"/>
                <a:shade val="90000"/>
                <a:satMod val="110000"/>
              </a:schemeClr>
            </a:gs>
            <a:gs pos="100000">
              <a:schemeClr val="accent5">
                <a:hueOff val="-6449"/>
                <a:satOff val="-4626"/>
                <a:lumOff val="-2451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accent5">
              <a:hueOff val="-6449"/>
              <a:satOff val="-4626"/>
              <a:lumOff val="-2451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Наблюдают</a:t>
          </a:r>
          <a:endParaRPr lang="ru-RU" sz="1600" kern="1200" dirty="0"/>
        </a:p>
      </dsp:txBody>
      <dsp:txXfrm>
        <a:off x="1591665" y="0"/>
        <a:ext cx="1988306" cy="648071"/>
      </dsp:txXfrm>
    </dsp:sp>
    <dsp:sp modelId="{BFB961D2-9AF2-4C3C-81C7-A844B5A20ADB}">
      <dsp:nvSpPr>
        <dsp:cNvPr id="0" name=""/>
        <dsp:cNvSpPr/>
      </dsp:nvSpPr>
      <dsp:spPr>
        <a:xfrm>
          <a:off x="3182310" y="0"/>
          <a:ext cx="1988306" cy="648071"/>
        </a:xfrm>
        <a:prstGeom prst="chevron">
          <a:avLst/>
        </a:prstGeom>
        <a:gradFill rotWithShape="0">
          <a:gsLst>
            <a:gs pos="0">
              <a:schemeClr val="accent5">
                <a:hueOff val="-12897"/>
                <a:satOff val="-9251"/>
                <a:lumOff val="-4902"/>
                <a:alphaOff val="0"/>
                <a:shade val="63000"/>
              </a:schemeClr>
            </a:gs>
            <a:gs pos="30000">
              <a:schemeClr val="accent5">
                <a:hueOff val="-12897"/>
                <a:satOff val="-9251"/>
                <a:lumOff val="-4902"/>
                <a:alphaOff val="0"/>
                <a:shade val="90000"/>
                <a:satMod val="110000"/>
              </a:schemeClr>
            </a:gs>
            <a:gs pos="45000">
              <a:schemeClr val="accent5">
                <a:hueOff val="-12897"/>
                <a:satOff val="-9251"/>
                <a:lumOff val="-4902"/>
                <a:alphaOff val="0"/>
                <a:shade val="100000"/>
                <a:satMod val="118000"/>
              </a:schemeClr>
            </a:gs>
            <a:gs pos="55000">
              <a:schemeClr val="accent5">
                <a:hueOff val="-12897"/>
                <a:satOff val="-9251"/>
                <a:lumOff val="-4902"/>
                <a:alphaOff val="0"/>
                <a:shade val="100000"/>
                <a:satMod val="118000"/>
              </a:schemeClr>
            </a:gs>
            <a:gs pos="73000">
              <a:schemeClr val="accent5">
                <a:hueOff val="-12897"/>
                <a:satOff val="-9251"/>
                <a:lumOff val="-4902"/>
                <a:alphaOff val="0"/>
                <a:shade val="90000"/>
                <a:satMod val="110000"/>
              </a:schemeClr>
            </a:gs>
            <a:gs pos="100000">
              <a:schemeClr val="accent5">
                <a:hueOff val="-12897"/>
                <a:satOff val="-9251"/>
                <a:lumOff val="-4902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accent5">
              <a:hueOff val="-12897"/>
              <a:satOff val="-9251"/>
              <a:lumOff val="-4902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accent4">
                  <a:lumMod val="75000"/>
                </a:schemeClr>
              </a:solidFill>
            </a:rPr>
            <a:t>Оценивают результаты</a:t>
          </a:r>
          <a:endParaRPr lang="ru-RU" sz="1600" kern="1200" dirty="0">
            <a:solidFill>
              <a:schemeClr val="accent4">
                <a:lumMod val="75000"/>
              </a:schemeClr>
            </a:solidFill>
          </a:endParaRPr>
        </a:p>
      </dsp:txBody>
      <dsp:txXfrm>
        <a:off x="3182310" y="0"/>
        <a:ext cx="1988306" cy="648071"/>
      </dsp:txXfrm>
    </dsp:sp>
    <dsp:sp modelId="{B2EA81FB-A3DD-48CA-8262-C829FBAD2FCA}">
      <dsp:nvSpPr>
        <dsp:cNvPr id="0" name=""/>
        <dsp:cNvSpPr/>
      </dsp:nvSpPr>
      <dsp:spPr>
        <a:xfrm>
          <a:off x="4772956" y="0"/>
          <a:ext cx="1988306" cy="648071"/>
        </a:xfrm>
        <a:prstGeom prst="chevron">
          <a:avLst/>
        </a:prstGeom>
        <a:gradFill rotWithShape="0">
          <a:gsLst>
            <a:gs pos="0">
              <a:schemeClr val="accent5">
                <a:hueOff val="-19346"/>
                <a:satOff val="-13877"/>
                <a:lumOff val="-7352"/>
                <a:alphaOff val="0"/>
                <a:shade val="63000"/>
              </a:schemeClr>
            </a:gs>
            <a:gs pos="30000">
              <a:schemeClr val="accent5">
                <a:hueOff val="-19346"/>
                <a:satOff val="-13877"/>
                <a:lumOff val="-7352"/>
                <a:alphaOff val="0"/>
                <a:shade val="90000"/>
                <a:satMod val="110000"/>
              </a:schemeClr>
            </a:gs>
            <a:gs pos="45000">
              <a:schemeClr val="accent5">
                <a:hueOff val="-19346"/>
                <a:satOff val="-13877"/>
                <a:lumOff val="-7352"/>
                <a:alphaOff val="0"/>
                <a:shade val="100000"/>
                <a:satMod val="118000"/>
              </a:schemeClr>
            </a:gs>
            <a:gs pos="55000">
              <a:schemeClr val="accent5">
                <a:hueOff val="-19346"/>
                <a:satOff val="-13877"/>
                <a:lumOff val="-7352"/>
                <a:alphaOff val="0"/>
                <a:shade val="100000"/>
                <a:satMod val="118000"/>
              </a:schemeClr>
            </a:gs>
            <a:gs pos="73000">
              <a:schemeClr val="accent5">
                <a:hueOff val="-19346"/>
                <a:satOff val="-13877"/>
                <a:lumOff val="-7352"/>
                <a:alphaOff val="0"/>
                <a:shade val="90000"/>
                <a:satMod val="110000"/>
              </a:schemeClr>
            </a:gs>
            <a:gs pos="100000">
              <a:schemeClr val="accent5">
                <a:hueOff val="-19346"/>
                <a:satOff val="-13877"/>
                <a:lumOff val="-7352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accent5">
              <a:hueOff val="-19346"/>
              <a:satOff val="-13877"/>
              <a:lumOff val="-7352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Публикуют оценки</a:t>
          </a:r>
          <a:endParaRPr lang="ru-RU" sz="1600" kern="1200" dirty="0"/>
        </a:p>
      </dsp:txBody>
      <dsp:txXfrm>
        <a:off x="4772956" y="0"/>
        <a:ext cx="1988306" cy="648071"/>
      </dsp:txXfrm>
    </dsp:sp>
    <dsp:sp modelId="{D7C3BDCF-7EF3-4326-960A-3D9D6DC6F770}">
      <dsp:nvSpPr>
        <dsp:cNvPr id="0" name=""/>
        <dsp:cNvSpPr/>
      </dsp:nvSpPr>
      <dsp:spPr>
        <a:xfrm>
          <a:off x="6363601" y="0"/>
          <a:ext cx="1988306" cy="648071"/>
        </a:xfrm>
        <a:prstGeom prst="chevron">
          <a:avLst/>
        </a:prstGeom>
        <a:gradFill rotWithShape="0">
          <a:gsLst>
            <a:gs pos="0">
              <a:schemeClr val="accent5">
                <a:hueOff val="-25795"/>
                <a:satOff val="-18503"/>
                <a:lumOff val="-9803"/>
                <a:alphaOff val="0"/>
                <a:shade val="63000"/>
              </a:schemeClr>
            </a:gs>
            <a:gs pos="30000">
              <a:schemeClr val="accent5">
                <a:hueOff val="-25795"/>
                <a:satOff val="-18503"/>
                <a:lumOff val="-9803"/>
                <a:alphaOff val="0"/>
                <a:shade val="90000"/>
                <a:satMod val="110000"/>
              </a:schemeClr>
            </a:gs>
            <a:gs pos="45000">
              <a:schemeClr val="accent5">
                <a:hueOff val="-25795"/>
                <a:satOff val="-18503"/>
                <a:lumOff val="-9803"/>
                <a:alphaOff val="0"/>
                <a:shade val="100000"/>
                <a:satMod val="118000"/>
              </a:schemeClr>
            </a:gs>
            <a:gs pos="55000">
              <a:schemeClr val="accent5">
                <a:hueOff val="-25795"/>
                <a:satOff val="-18503"/>
                <a:lumOff val="-9803"/>
                <a:alphaOff val="0"/>
                <a:shade val="100000"/>
                <a:satMod val="118000"/>
              </a:schemeClr>
            </a:gs>
            <a:gs pos="73000">
              <a:schemeClr val="accent5">
                <a:hueOff val="-25795"/>
                <a:satOff val="-18503"/>
                <a:lumOff val="-9803"/>
                <a:alphaOff val="0"/>
                <a:shade val="90000"/>
                <a:satMod val="110000"/>
              </a:schemeClr>
            </a:gs>
            <a:gs pos="100000">
              <a:schemeClr val="accent5">
                <a:hueOff val="-25795"/>
                <a:satOff val="-18503"/>
                <a:lumOff val="-9803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accent5">
              <a:hueOff val="-25795"/>
              <a:satOff val="-18503"/>
              <a:lumOff val="-9803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Новые предложения</a:t>
          </a:r>
          <a:endParaRPr lang="ru-RU" sz="1600" kern="1200" dirty="0"/>
        </a:p>
      </dsp:txBody>
      <dsp:txXfrm>
        <a:off x="6363601" y="0"/>
        <a:ext cx="1988306" cy="648071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F543EF1-88A6-442F-9795-5B25A6CB945E}">
      <dsp:nvSpPr>
        <dsp:cNvPr id="0" name=""/>
        <dsp:cNvSpPr/>
      </dsp:nvSpPr>
      <dsp:spPr>
        <a:xfrm>
          <a:off x="2169323" y="167"/>
          <a:ext cx="6792201" cy="58651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необходимость наличия альтернативных вариантов действий (счетчиков, переписных листов)</a:t>
          </a:r>
          <a:endParaRPr lang="ru-RU" sz="1800" kern="1200" dirty="0"/>
        </a:p>
      </dsp:txBody>
      <dsp:txXfrm>
        <a:off x="2169323" y="167"/>
        <a:ext cx="6792201" cy="586518"/>
      </dsp:txXfrm>
    </dsp:sp>
    <dsp:sp modelId="{CA46B988-1178-45AE-A162-BF7767F76D72}">
      <dsp:nvSpPr>
        <dsp:cNvPr id="0" name=""/>
        <dsp:cNvSpPr/>
      </dsp:nvSpPr>
      <dsp:spPr>
        <a:xfrm>
          <a:off x="0" y="14"/>
          <a:ext cx="2166360" cy="5865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Меньше ожидаемого</a:t>
          </a:r>
          <a:endParaRPr lang="ru-RU" sz="1700" kern="1200" dirty="0"/>
        </a:p>
      </dsp:txBody>
      <dsp:txXfrm>
        <a:off x="0" y="14"/>
        <a:ext cx="2166360" cy="586518"/>
      </dsp:txXfrm>
    </dsp:sp>
    <dsp:sp modelId="{7F91C5D3-E940-4A9F-B005-DC8EC46ECDAC}">
      <dsp:nvSpPr>
        <dsp:cNvPr id="0" name=""/>
        <dsp:cNvSpPr/>
      </dsp:nvSpPr>
      <dsp:spPr>
        <a:xfrm>
          <a:off x="2162511" y="645337"/>
          <a:ext cx="6783000" cy="83927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Возможность отвечать одновременно  большому числу респондентов  при высоком уровне защиты данных;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Возможность продления сроков </a:t>
          </a:r>
          <a:r>
            <a:rPr lang="ru-RU" sz="1600" kern="1200" dirty="0" err="1" smtClean="0"/>
            <a:t>интернет-переписи</a:t>
          </a:r>
          <a:r>
            <a:rPr lang="ru-RU" sz="1600" kern="1200" dirty="0" smtClean="0"/>
            <a:t>.</a:t>
          </a:r>
          <a:endParaRPr lang="ru-RU" sz="1600" kern="1200" dirty="0"/>
        </a:p>
      </dsp:txBody>
      <dsp:txXfrm>
        <a:off x="2162511" y="645337"/>
        <a:ext cx="6783000" cy="839278"/>
      </dsp:txXfrm>
    </dsp:sp>
    <dsp:sp modelId="{381ABFFF-AD11-47A8-A629-0C89C44BA7EE}">
      <dsp:nvSpPr>
        <dsp:cNvPr id="0" name=""/>
        <dsp:cNvSpPr/>
      </dsp:nvSpPr>
      <dsp:spPr>
        <a:xfrm>
          <a:off x="0" y="725110"/>
          <a:ext cx="2143536" cy="679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Больше ожидаемого</a:t>
          </a:r>
          <a:endParaRPr lang="ru-RU" sz="1700" kern="1200" dirty="0"/>
        </a:p>
      </dsp:txBody>
      <dsp:txXfrm>
        <a:off x="0" y="725110"/>
        <a:ext cx="2143536" cy="679745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1B8917F-9B60-4B70-BF09-BDDC43D13117}">
      <dsp:nvSpPr>
        <dsp:cNvPr id="0" name=""/>
        <dsp:cNvSpPr/>
      </dsp:nvSpPr>
      <dsp:spPr>
        <a:xfrm>
          <a:off x="962" y="0"/>
          <a:ext cx="3274570" cy="1440160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/>
            <a:t>Геокодирование </a:t>
          </a:r>
          <a:r>
            <a:rPr lang="ru-RU" sz="2000" kern="1200" dirty="0" smtClean="0"/>
            <a:t>строений</a:t>
          </a:r>
          <a:endParaRPr lang="ru-RU" sz="2000" kern="1200" dirty="0"/>
        </a:p>
      </dsp:txBody>
      <dsp:txXfrm>
        <a:off x="962" y="0"/>
        <a:ext cx="3274570" cy="1440160"/>
      </dsp:txXfrm>
    </dsp:sp>
    <dsp:sp modelId="{91D1AF4C-C112-4ED7-824B-4616BD399312}">
      <dsp:nvSpPr>
        <dsp:cNvPr id="0" name=""/>
        <dsp:cNvSpPr/>
      </dsp:nvSpPr>
      <dsp:spPr>
        <a:xfrm>
          <a:off x="2325955" y="0"/>
          <a:ext cx="2587740" cy="1440160"/>
        </a:xfrm>
        <a:prstGeom prst="chevron">
          <a:avLst/>
        </a:prstGeom>
        <a:solidFill>
          <a:schemeClr val="accent5">
            <a:hueOff val="-12897"/>
            <a:satOff val="-9251"/>
            <a:lumOff val="-490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от АТД к точке</a:t>
          </a:r>
          <a:endParaRPr lang="ru-RU" sz="1800" kern="1200" dirty="0"/>
        </a:p>
      </dsp:txBody>
      <dsp:txXfrm>
        <a:off x="2325955" y="0"/>
        <a:ext cx="2587740" cy="1440160"/>
      </dsp:txXfrm>
    </dsp:sp>
    <dsp:sp modelId="{C78012E3-4D04-4155-8F1F-4354CDEC5F37}">
      <dsp:nvSpPr>
        <dsp:cNvPr id="0" name=""/>
        <dsp:cNvSpPr/>
      </dsp:nvSpPr>
      <dsp:spPr>
        <a:xfrm>
          <a:off x="3965081" y="0"/>
          <a:ext cx="4747886" cy="1440160"/>
        </a:xfrm>
        <a:prstGeom prst="chevron">
          <a:avLst/>
        </a:prstGeom>
        <a:solidFill>
          <a:schemeClr val="accent5">
            <a:hueOff val="-25795"/>
            <a:satOff val="-18503"/>
            <a:lumOff val="-980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Любой уровень агрегирования данных, ограниченный соображениями конфиденциальности</a:t>
          </a:r>
          <a:endParaRPr lang="ru-RU" sz="2000" kern="1200" dirty="0"/>
        </a:p>
      </dsp:txBody>
      <dsp:txXfrm>
        <a:off x="3965081" y="0"/>
        <a:ext cx="4747886" cy="14401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0.6667</cdr:x>
      <cdr:y>0.34388</cdr:y>
    </cdr:from>
    <cdr:to>
      <cdr:x>0.89055</cdr:x>
      <cdr:y>0.48143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976664" y="1080120"/>
          <a:ext cx="2006641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 smtClean="0"/>
            <a:t>Недоучет</a:t>
          </a:r>
          <a:r>
            <a:rPr lang="ru-RU" sz="1600" b="1" dirty="0" smtClean="0"/>
            <a:t> </a:t>
          </a:r>
          <a:r>
            <a:rPr lang="ru-RU" sz="1800" b="1" dirty="0" smtClean="0"/>
            <a:t>мужчин</a:t>
          </a:r>
          <a:endParaRPr lang="ru-RU" sz="1600" b="1" dirty="0"/>
        </a:p>
      </cdr:txBody>
    </cdr:sp>
  </cdr:relSizeAnchor>
  <cdr:relSizeAnchor xmlns:cdr="http://schemas.openxmlformats.org/drawingml/2006/chartDrawing">
    <cdr:from>
      <cdr:x>0.07288</cdr:x>
      <cdr:y>0.16048</cdr:y>
    </cdr:from>
    <cdr:to>
      <cdr:x>0.41769</cdr:x>
      <cdr:y>0.3118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653332" y="504057"/>
          <a:ext cx="3091084" cy="4752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Gill Sans MT"/>
            </a:defRPr>
          </a:lvl1pPr>
          <a:lvl2pPr marL="457200" indent="0">
            <a:defRPr sz="1100">
              <a:latin typeface="Gill Sans MT"/>
            </a:defRPr>
          </a:lvl2pPr>
          <a:lvl3pPr marL="914400" indent="0">
            <a:defRPr sz="1100">
              <a:latin typeface="Gill Sans MT"/>
            </a:defRPr>
          </a:lvl3pPr>
          <a:lvl4pPr marL="1371600" indent="0">
            <a:defRPr sz="1100">
              <a:latin typeface="Gill Sans MT"/>
            </a:defRPr>
          </a:lvl4pPr>
          <a:lvl5pPr marL="1828800" indent="0">
            <a:defRPr sz="1100">
              <a:latin typeface="Gill Sans MT"/>
            </a:defRPr>
          </a:lvl5pPr>
          <a:lvl6pPr marL="2286000" indent="0">
            <a:defRPr sz="1100">
              <a:latin typeface="Gill Sans MT"/>
            </a:defRPr>
          </a:lvl6pPr>
          <a:lvl7pPr marL="2743200" indent="0">
            <a:defRPr sz="1100">
              <a:latin typeface="Gill Sans MT"/>
            </a:defRPr>
          </a:lvl7pPr>
          <a:lvl8pPr marL="3200400" indent="0">
            <a:defRPr sz="1100">
              <a:latin typeface="Gill Sans MT"/>
            </a:defRPr>
          </a:lvl8pPr>
          <a:lvl9pPr marL="3657600" indent="0">
            <a:defRPr sz="1100">
              <a:latin typeface="Gill Sans MT"/>
            </a:defRPr>
          </a:lvl9pPr>
        </a:lstStyle>
        <a:p xmlns:a="http://schemas.openxmlformats.org/drawingml/2006/main">
          <a:r>
            <a:rPr lang="ru-RU" sz="1600" b="1" dirty="0" smtClean="0"/>
            <a:t>Недоучет</a:t>
          </a:r>
          <a:r>
            <a:rPr lang="ru-RU" sz="1400" b="1" dirty="0" smtClean="0"/>
            <a:t>  в возрасте 20-24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0.88358</cdr:x>
      <cdr:y>0.48143</cdr:y>
    </cdr:from>
    <cdr:to>
      <cdr:x>1</cdr:x>
      <cdr:y>0.64191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7920880" y="1512168"/>
          <a:ext cx="1043608" cy="5040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Gill Sans MT"/>
            </a:defRPr>
          </a:lvl1pPr>
          <a:lvl2pPr marL="457200" indent="0">
            <a:defRPr sz="1100">
              <a:latin typeface="Gill Sans MT"/>
            </a:defRPr>
          </a:lvl2pPr>
          <a:lvl3pPr marL="914400" indent="0">
            <a:defRPr sz="1100">
              <a:latin typeface="Gill Sans MT"/>
            </a:defRPr>
          </a:lvl3pPr>
          <a:lvl4pPr marL="1371600" indent="0">
            <a:defRPr sz="1100">
              <a:latin typeface="Gill Sans MT"/>
            </a:defRPr>
          </a:lvl4pPr>
          <a:lvl5pPr marL="1828800" indent="0">
            <a:defRPr sz="1100">
              <a:latin typeface="Gill Sans MT"/>
            </a:defRPr>
          </a:lvl5pPr>
          <a:lvl6pPr marL="2286000" indent="0">
            <a:defRPr sz="1100">
              <a:latin typeface="Gill Sans MT"/>
            </a:defRPr>
          </a:lvl6pPr>
          <a:lvl7pPr marL="2743200" indent="0">
            <a:defRPr sz="1100">
              <a:latin typeface="Gill Sans MT"/>
            </a:defRPr>
          </a:lvl7pPr>
          <a:lvl8pPr marL="3200400" indent="0">
            <a:defRPr sz="1100">
              <a:latin typeface="Gill Sans MT"/>
            </a:defRPr>
          </a:lvl8pPr>
          <a:lvl9pPr marL="3657600" indent="0">
            <a:defRPr sz="1100">
              <a:latin typeface="Gill Sans MT"/>
            </a:defRPr>
          </a:lvl9pPr>
        </a:lstStyle>
        <a:p xmlns:a="http://schemas.openxmlformats.org/drawingml/2006/main">
          <a:r>
            <a:rPr lang="ru-RU" sz="1600" b="1" dirty="0" smtClean="0">
              <a:latin typeface="+mn-lt"/>
            </a:rPr>
            <a:t>Общий недоучет</a:t>
          </a:r>
          <a:endParaRPr lang="ru-RU" sz="1600" b="1" dirty="0">
            <a:latin typeface="+mn-lt"/>
          </a:endParaRPr>
        </a:p>
      </cdr:txBody>
    </cdr:sp>
  </cdr:relSizeAnchor>
  <cdr:relSizeAnchor xmlns:cdr="http://schemas.openxmlformats.org/drawingml/2006/chartDrawing">
    <cdr:from>
      <cdr:x>0.73625</cdr:x>
      <cdr:y>0.61899</cdr:y>
    </cdr:from>
    <cdr:to>
      <cdr:x>0.84551</cdr:x>
      <cdr:y>0.8008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6732240" y="1944216"/>
          <a:ext cx="999081" cy="5710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Gill Sans MT"/>
            </a:defRPr>
          </a:lvl1pPr>
          <a:lvl2pPr marL="457200" indent="0">
            <a:defRPr sz="1100">
              <a:latin typeface="Gill Sans MT"/>
            </a:defRPr>
          </a:lvl2pPr>
          <a:lvl3pPr marL="914400" indent="0">
            <a:defRPr sz="1100">
              <a:latin typeface="Gill Sans MT"/>
            </a:defRPr>
          </a:lvl3pPr>
          <a:lvl4pPr marL="1371600" indent="0">
            <a:defRPr sz="1100">
              <a:latin typeface="Gill Sans MT"/>
            </a:defRPr>
          </a:lvl4pPr>
          <a:lvl5pPr marL="1828800" indent="0">
            <a:defRPr sz="1100">
              <a:latin typeface="Gill Sans MT"/>
            </a:defRPr>
          </a:lvl5pPr>
          <a:lvl6pPr marL="2286000" indent="0">
            <a:defRPr sz="1100">
              <a:latin typeface="Gill Sans MT"/>
            </a:defRPr>
          </a:lvl6pPr>
          <a:lvl7pPr marL="2743200" indent="0">
            <a:defRPr sz="1100">
              <a:latin typeface="Gill Sans MT"/>
            </a:defRPr>
          </a:lvl7pPr>
          <a:lvl8pPr marL="3200400" indent="0">
            <a:defRPr sz="1100">
              <a:latin typeface="Gill Sans MT"/>
            </a:defRPr>
          </a:lvl8pPr>
          <a:lvl9pPr marL="3657600" indent="0">
            <a:defRPr sz="1100">
              <a:latin typeface="Gill Sans MT"/>
            </a:defRPr>
          </a:lvl9pPr>
        </a:lstStyle>
        <a:p xmlns:a="http://schemas.openxmlformats.org/drawingml/2006/main">
          <a:r>
            <a:rPr lang="ru-RU" sz="1400" b="1" dirty="0" smtClean="0">
              <a:latin typeface="Calibri"/>
            </a:rPr>
            <a:t>Общий переучет</a:t>
          </a:r>
          <a:endParaRPr lang="ru-RU" sz="1400" b="1" dirty="0">
            <a:latin typeface="Calibri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0.42573</cdr:x>
      <cdr:y>0.11765</cdr:y>
    </cdr:from>
    <cdr:to>
      <cdr:x>0.93981</cdr:x>
      <cdr:y>0.24449</cdr:y>
    </cdr:to>
    <cdr:sp macro="" textlink="">
      <cdr:nvSpPr>
        <cdr:cNvPr id="2" name="Скругленный прямоугольник 1"/>
        <cdr:cNvSpPr/>
      </cdr:nvSpPr>
      <cdr:spPr>
        <a:xfrm xmlns:a="http://schemas.openxmlformats.org/drawingml/2006/main">
          <a:off x="3816424" y="576064"/>
          <a:ext cx="4608512" cy="621069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bg2">
            <a:lumMod val="90000"/>
            <a:alpha val="0"/>
          </a:schemeClr>
        </a:solidFill>
        <a:ln xmlns:a="http://schemas.openxmlformats.org/drawingml/2006/main">
          <a:solidFill>
            <a:schemeClr val="bg2">
              <a:lumMod val="75000"/>
            </a:schemeClr>
          </a:solidFill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ot="0" spcFirstLastPara="0" vert="horz" wrap="square" lIns="36000" tIns="36000" rIns="36000" bIns="3600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ru-RU" sz="1400" dirty="0" smtClean="0"/>
            <a:t>В Японии</a:t>
          </a:r>
          <a:r>
            <a:rPr lang="ru-RU" sz="1400" baseline="0" dirty="0" smtClean="0"/>
            <a:t> </a:t>
          </a:r>
          <a:r>
            <a:rPr lang="ru-RU" sz="1400" baseline="0" dirty="0"/>
            <a:t>только </a:t>
          </a:r>
          <a:r>
            <a:rPr lang="ru-RU" sz="1400" dirty="0"/>
            <a:t> </a:t>
          </a:r>
          <a:r>
            <a:rPr lang="ru-RU" sz="1400" baseline="0" dirty="0"/>
            <a:t>в Токио</a:t>
          </a:r>
          <a:r>
            <a:rPr lang="ru-RU" sz="1400" baseline="0" dirty="0" smtClean="0"/>
            <a:t>,</a:t>
          </a:r>
        </a:p>
        <a:p xmlns:a="http://schemas.openxmlformats.org/drawingml/2006/main">
          <a:pPr algn="l"/>
          <a:r>
            <a:rPr lang="ru-RU" sz="1400" baseline="0" dirty="0" smtClean="0"/>
            <a:t>В Корее </a:t>
          </a:r>
          <a:r>
            <a:rPr lang="ru-RU" sz="1400" baseline="0" dirty="0"/>
            <a:t>только выборке (320 тыс. чел.).  Доля от выборки</a:t>
          </a:r>
          <a:endParaRPr lang="ru-RU" sz="1400" dirty="0"/>
        </a:p>
      </cdr:txBody>
    </cdr:sp>
  </cdr:relSizeAnchor>
  <cdr:relSizeAnchor xmlns:cdr="http://schemas.openxmlformats.org/drawingml/2006/chartDrawing">
    <cdr:from>
      <cdr:x>0.72293</cdr:x>
      <cdr:y>0.33824</cdr:y>
    </cdr:from>
    <cdr:to>
      <cdr:x>0.97514</cdr:x>
      <cdr:y>0.55882</cdr:y>
    </cdr:to>
    <cdr:sp macro="" textlink="">
      <cdr:nvSpPr>
        <cdr:cNvPr id="3" name="Скругленный прямоугольник 2"/>
        <cdr:cNvSpPr/>
      </cdr:nvSpPr>
      <cdr:spPr>
        <a:xfrm xmlns:a="http://schemas.openxmlformats.org/drawingml/2006/main">
          <a:off x="6480720" y="1656184"/>
          <a:ext cx="2260918" cy="1080119"/>
        </a:xfrm>
        <a:prstGeom xmlns:a="http://schemas.openxmlformats.org/drawingml/2006/main" prst="round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25400" cap="flat" cmpd="sng" algn="ctr">
          <a:solidFill>
            <a:srgbClr val="1F497D">
              <a:lumMod val="20000"/>
              <a:lumOff val="8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lIns="36000" tIns="36000" rIns="36000" bIns="36000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l"/>
          <a:r>
            <a:rPr lang="ru-RU" sz="1400" dirty="0" smtClean="0"/>
            <a:t>Информация </a:t>
          </a:r>
          <a:r>
            <a:rPr lang="ru-RU" sz="1400" dirty="0"/>
            <a:t>о масштабе</a:t>
          </a:r>
          <a:r>
            <a:rPr lang="ru-RU" sz="1400" baseline="0" dirty="0"/>
            <a:t> предоставленных ответов  на данный момент не опубликована</a:t>
          </a:r>
          <a:endParaRPr lang="ru-RU" sz="1400" dirty="0"/>
        </a:p>
      </cdr:txBody>
    </cdr:sp>
  </cdr:relSizeAnchor>
  <cdr:relSizeAnchor xmlns:cdr="http://schemas.openxmlformats.org/drawingml/2006/chartDrawing">
    <cdr:from>
      <cdr:x>0.75854</cdr:x>
      <cdr:y>0.58476</cdr:y>
    </cdr:from>
    <cdr:to>
      <cdr:x>0.9833</cdr:x>
      <cdr:y>0.70369</cdr:y>
    </cdr:to>
    <cdr:sp macro="" textlink="">
      <cdr:nvSpPr>
        <cdr:cNvPr id="4" name="Правая фигурная скобка 3"/>
        <cdr:cNvSpPr/>
      </cdr:nvSpPr>
      <cdr:spPr>
        <a:xfrm xmlns:a="http://schemas.openxmlformats.org/drawingml/2006/main" rot="16200000">
          <a:off x="4808097" y="2358976"/>
          <a:ext cx="556654" cy="1312663"/>
        </a:xfrm>
        <a:prstGeom xmlns:a="http://schemas.openxmlformats.org/drawingml/2006/main" prst="rightBrace">
          <a:avLst>
            <a:gd name="adj1" fmla="val 8333"/>
            <a:gd name="adj2" fmla="val 52434"/>
          </a:avLst>
        </a:prstGeom>
        <a:noFill xmlns:a="http://schemas.openxmlformats.org/drawingml/2006/main"/>
        <a:ln xmlns:a="http://schemas.openxmlformats.org/drawingml/2006/main" w="9525" cap="flat" cmpd="sng" algn="ctr">
          <a:solidFill>
            <a:srgbClr val="4F81BD">
              <a:shade val="95000"/>
              <a:satMod val="105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l"/>
          <a:endParaRPr lang="ru-RU" sz="11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57A412-2D9A-4B95-95E5-6FE4E1553329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8D0994-7989-40AD-8E75-DBE7644F4AA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D0994-7989-40AD-8E75-DBE7644F4AA9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D0994-7989-40AD-8E75-DBE7644F4AA9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D0994-7989-40AD-8E75-DBE7644F4AA9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sz="5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Состав стран</a:t>
            </a:r>
            <a:r>
              <a:rPr lang="ru-RU" sz="5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представленный в Таблице, следует, но не повторяет состав 2000 г. Дополнительно был учтен опыт некоторых стран Центральной и Южной Америки (Мексики, Бразилии и Аргентины), Азии (Японии, Кореи, </a:t>
            </a:r>
            <a:r>
              <a:rPr lang="ru-RU" sz="5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Гонг-Конга</a:t>
            </a:r>
            <a:r>
              <a:rPr lang="ru-RU" sz="5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Сингапура), Океании (Австралии и Новой Зеландии). В то же время не рассматривался опыт «карликовых» стран Европы (Лихтенштейна, Люксембурга, Монако, Сан-Марино, Андорры). 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sz="5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 горизонтали </a:t>
            </a:r>
            <a:r>
              <a:rPr lang="ru-RU" sz="5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страны распределены по 4 типам переписи: классический; переписи, полностью основанные на регистрах без использования переписного листа; переписи в которых используется «скользящий» принцип (аккумуляция данных за несколько лет ежегодно проводимых обследований, призванных получить широкую социально-экономическую информацию о  части населения), комбинированный подход с использованием регистров</a:t>
            </a:r>
            <a:r>
              <a:rPr lang="ru-RU" sz="5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 тремя подтипами.</a:t>
            </a:r>
            <a:endParaRPr lang="ru-RU" sz="5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sz="5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 вертикали </a:t>
            </a:r>
            <a:r>
              <a:rPr lang="ru-RU" sz="5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страны также распределяются по 4 основным типам сбора информации и 12 подтипам. 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Больше всего подтипов во 2 типе (</a:t>
            </a:r>
            <a:r>
              <a:rPr lang="ru-RU" sz="5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самозаполнение</a:t>
            </a:r>
            <a:r>
              <a:rPr lang="ru-RU" sz="5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 бумажным переписным листом), поскольку больше комбинаций между тремя элементами: вариант доставки переписного листа (отсылка почтой, сбор счетчиком), </a:t>
            </a:r>
            <a:r>
              <a:rPr lang="ru-RU" sz="5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самозаполнение</a:t>
            </a:r>
            <a:r>
              <a:rPr lang="ru-RU" sz="5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респондентом, возврат (отсылка почтой, сбор счетчиком, доставка на стационарные участки приема анкет). 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 выделенным ранее 8 подтипам в исследовании ЕЭК 2000 года, добавлены ещё 3:</a:t>
            </a:r>
          </a:p>
          <a:p>
            <a:pPr marL="685800" marR="0" lvl="1" indent="-2286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sz="5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телефонное интервью с записью ответов  интервьюером в электронном виде (CATI);  </a:t>
            </a:r>
          </a:p>
          <a:p>
            <a:pPr marL="685800" marR="0" lvl="1" indent="-2286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sz="5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рассылка переписных листов почтой - </a:t>
            </a:r>
            <a:r>
              <a:rPr lang="ru-RU" sz="5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самоисчисление</a:t>
            </a:r>
            <a:r>
              <a:rPr lang="ru-RU" sz="5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возврат анкет на стационарные пункты приёма;</a:t>
            </a:r>
          </a:p>
          <a:p>
            <a:pPr marL="685800" marR="0" lvl="1" indent="-2286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sz="5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разнос счётчиками или почтовая рассылка переписных листов - </a:t>
            </a:r>
            <a:r>
              <a:rPr lang="ru-RU" sz="5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самоисчисление</a:t>
            </a:r>
            <a:r>
              <a:rPr lang="ru-RU" sz="5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через Интернет.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D0994-7989-40AD-8E75-DBE7644F4AA9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D0994-7989-40AD-8E75-DBE7644F4AA9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D0994-7989-40AD-8E75-DBE7644F4AA9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D0994-7989-40AD-8E75-DBE7644F4AA9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3645024"/>
            <a:ext cx="7200800" cy="1159768"/>
          </a:xfrm>
        </p:spPr>
        <p:txBody>
          <a:bodyPr>
            <a:noAutofit/>
          </a:bodyPr>
          <a:lstStyle/>
          <a:p>
            <a:pPr algn="l"/>
            <a:r>
              <a:rPr lang="ru-RU" dirty="0" smtClean="0"/>
              <a:t>«</a:t>
            </a:r>
            <a:r>
              <a:rPr lang="ru-RU" sz="2400" dirty="0" smtClean="0"/>
              <a:t>Проблемы и перспективы традиционных</a:t>
            </a:r>
            <a:br>
              <a:rPr lang="ru-RU" sz="2400" dirty="0" smtClean="0"/>
            </a:br>
            <a:r>
              <a:rPr lang="ru-RU" sz="2400" dirty="0" smtClean="0"/>
              <a:t>переписей населения: отечественный и зарубежный опыт»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5013176"/>
            <a:ext cx="6858000" cy="752822"/>
          </a:xfrm>
        </p:spPr>
        <p:txBody>
          <a:bodyPr>
            <a:noAutofit/>
          </a:bodyPr>
          <a:lstStyle/>
          <a:p>
            <a:r>
              <a:rPr lang="ru-RU" sz="1800" dirty="0" smtClean="0"/>
              <a:t>Пьянкова А.И.</a:t>
            </a:r>
          </a:p>
          <a:p>
            <a:r>
              <a:rPr lang="ru-RU" sz="1800" dirty="0" smtClean="0"/>
              <a:t>НИУ ВШЭ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Международные тенденции. </a:t>
            </a:r>
            <a:r>
              <a:rPr lang="ru-RU" dirty="0" smtClean="0">
                <a:solidFill>
                  <a:srgbClr val="FFC000"/>
                </a:solidFill>
              </a:rPr>
              <a:t>Методы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7309048" cy="1178024"/>
          </a:xfrm>
        </p:spPr>
        <p:txBody>
          <a:bodyPr>
            <a:noAutofit/>
          </a:bodyPr>
          <a:lstStyle/>
          <a:p>
            <a:pPr marL="342900" indent="-342900" algn="l">
              <a:buFont typeface="+mj-lt"/>
              <a:buAutoNum type="arabicPeriod"/>
            </a:pPr>
            <a:r>
              <a:rPr lang="ru-RU" sz="1800" b="1" dirty="0" smtClean="0"/>
              <a:t>Смена методов  переписи  населения 1990-2010.</a:t>
            </a:r>
          </a:p>
          <a:p>
            <a:pPr marL="342900" indent="-342900" algn="l">
              <a:buFont typeface="+mj-lt"/>
              <a:buAutoNum type="arabicPeriod"/>
            </a:pPr>
            <a:r>
              <a:rPr lang="ru-RU" sz="1800" b="1" dirty="0" smtClean="0"/>
              <a:t>Получение информации -  многоканальность в рамках 1 метода </a:t>
            </a:r>
            <a:r>
              <a:rPr lang="en-US" sz="1800" b="1" dirty="0" smtClean="0"/>
              <a:t>.</a:t>
            </a:r>
            <a:r>
              <a:rPr lang="ru-RU" sz="1800" b="1" dirty="0" smtClean="0"/>
              <a:t> </a:t>
            </a:r>
            <a:endParaRPr lang="ru-RU" sz="1600" b="1" dirty="0" smtClean="0">
              <a:latin typeface="Calibri" pitchFamily="34" charset="0"/>
            </a:endParaRPr>
          </a:p>
          <a:p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Две плоскости изменений</a:t>
            </a:r>
            <a:endParaRPr lang="ru-RU" sz="4000" dirty="0">
              <a:solidFill>
                <a:srgbClr val="C00000"/>
              </a:solidFill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2267744" y="2204864"/>
            <a:ext cx="6624736" cy="4032448"/>
            <a:chOff x="1835696" y="2132856"/>
            <a:chExt cx="7056784" cy="4104456"/>
          </a:xfrm>
        </p:grpSpPr>
        <p:cxnSp>
          <p:nvCxnSpPr>
            <p:cNvPr id="8" name="Прямая со стрелкой 7"/>
            <p:cNvCxnSpPr/>
            <p:nvPr/>
          </p:nvCxnSpPr>
          <p:spPr>
            <a:xfrm>
              <a:off x="1907704" y="2204864"/>
              <a:ext cx="6192688" cy="3888432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4597046" y="3378852"/>
              <a:ext cx="3930354" cy="6578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Изменение </a:t>
              </a:r>
              <a:r>
                <a:rPr lang="ru-RU" b="1" i="1" dirty="0" smtClean="0">
                  <a:solidFill>
                    <a:srgbClr val="FF0000"/>
                  </a:solidFill>
                </a:rPr>
                <a:t>и</a:t>
              </a:r>
              <a:r>
                <a:rPr lang="ru-RU" dirty="0" smtClean="0"/>
                <a:t> методов переписи, </a:t>
              </a:r>
              <a:r>
                <a:rPr lang="ru-RU" b="1" i="1" dirty="0" smtClean="0">
                  <a:solidFill>
                    <a:srgbClr val="FF0000"/>
                  </a:solidFill>
                </a:rPr>
                <a:t>и</a:t>
              </a:r>
              <a:r>
                <a:rPr lang="ru-RU" dirty="0" smtClean="0"/>
                <a:t> способов получения информации</a:t>
              </a:r>
              <a:endParaRPr lang="ru-RU" dirty="0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6480720" y="4365104"/>
              <a:ext cx="2411760" cy="1872208"/>
            </a:xfrm>
            <a:prstGeom prst="ellipse">
              <a:avLst/>
            </a:prstGeom>
            <a:noFill/>
            <a:ln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</a:rPr>
                <a:t>Отсутствие  контакта. Респонденты могут не знать о  проведении переписи 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Овал 12"/>
            <p:cNvSpPr/>
            <p:nvPr/>
          </p:nvSpPr>
          <p:spPr>
            <a:xfrm>
              <a:off x="1835696" y="2132856"/>
              <a:ext cx="2531238" cy="1759053"/>
            </a:xfrm>
            <a:prstGeom prst="ellipse">
              <a:avLst/>
            </a:prstGeom>
            <a:noFill/>
            <a:ln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</a:rPr>
                <a:t>Личный контакт с респондентом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5" name="Стрелка вниз 14"/>
          <p:cNvSpPr/>
          <p:nvPr/>
        </p:nvSpPr>
        <p:spPr>
          <a:xfrm>
            <a:off x="0" y="1484784"/>
            <a:ext cx="3059832" cy="5229200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bg1"/>
                </a:solidFill>
              </a:rPr>
              <a:t>Способ получения информации               </a:t>
            </a:r>
            <a:r>
              <a:rPr lang="ru-RU" sz="1400" dirty="0" smtClean="0"/>
              <a:t>личное интервью, </a:t>
            </a:r>
            <a:r>
              <a:rPr lang="ru-RU" sz="1400" dirty="0" err="1" smtClean="0"/>
              <a:t>самоисчисление</a:t>
            </a:r>
            <a:r>
              <a:rPr lang="ru-RU" sz="1400" dirty="0" smtClean="0"/>
              <a:t>,               интернет ,           </a:t>
            </a:r>
            <a:r>
              <a:rPr lang="ru-RU" sz="1400" dirty="0" err="1" smtClean="0"/>
              <a:t>адм</a:t>
            </a:r>
            <a:r>
              <a:rPr lang="ru-RU" sz="1400" dirty="0" smtClean="0"/>
              <a:t>. данные</a:t>
            </a:r>
            <a:endParaRPr lang="ru-RU" sz="1400" dirty="0" smtClean="0">
              <a:solidFill>
                <a:schemeClr val="bg1"/>
              </a:solidFill>
            </a:endParaRPr>
          </a:p>
          <a:p>
            <a:pPr algn="ctr"/>
            <a:endParaRPr lang="ru-RU" sz="1400" dirty="0"/>
          </a:p>
        </p:txBody>
      </p:sp>
      <p:sp>
        <p:nvSpPr>
          <p:cNvPr id="5" name="Стрелка вправо 4"/>
          <p:cNvSpPr/>
          <p:nvPr/>
        </p:nvSpPr>
        <p:spPr>
          <a:xfrm>
            <a:off x="1907704" y="1124744"/>
            <a:ext cx="6408712" cy="1368152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bg1"/>
                </a:solidFill>
              </a:rPr>
              <a:t>Методы переписи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: </a:t>
            </a:r>
            <a:r>
              <a:rPr lang="ru-RU" dirty="0" smtClean="0"/>
              <a:t>традиционная, обследования, регистры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35280" cy="99060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Поиски новых методов переписи</a:t>
            </a:r>
            <a:br>
              <a:rPr lang="ru-RU" sz="3600" dirty="0" smtClean="0"/>
            </a:br>
            <a:r>
              <a:rPr lang="ru-RU" sz="2700" dirty="0" smtClean="0">
                <a:solidFill>
                  <a:srgbClr val="C00000"/>
                </a:solidFill>
              </a:rPr>
              <a:t>Усиление тенденции </a:t>
            </a:r>
            <a:endParaRPr lang="ru-RU" sz="27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3933056"/>
            <a:ext cx="8820472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200" i="1" dirty="0" smtClean="0"/>
              <a:t>Источник</a:t>
            </a:r>
            <a:r>
              <a:rPr lang="en-US" sz="1200" i="1" dirty="0" smtClean="0"/>
              <a:t>: </a:t>
            </a:r>
            <a:r>
              <a:rPr lang="en-US" sz="1200" i="1" dirty="0" err="1" smtClean="0">
                <a:latin typeface="Calibri" pitchFamily="34" charset="0"/>
              </a:rPr>
              <a:t>Poalo</a:t>
            </a:r>
            <a:r>
              <a:rPr lang="en-US" sz="1200" i="1" dirty="0" smtClean="0">
                <a:latin typeface="Calibri" pitchFamily="34" charset="0"/>
              </a:rPr>
              <a:t> </a:t>
            </a:r>
            <a:r>
              <a:rPr lang="en-US" sz="1200" i="1" dirty="0" err="1" smtClean="0">
                <a:latin typeface="Calibri" pitchFamily="34" charset="0"/>
              </a:rPr>
              <a:t>Valente</a:t>
            </a:r>
            <a:r>
              <a:rPr lang="ru-RU" sz="1200" i="1" dirty="0" smtClean="0">
                <a:latin typeface="Calibri" pitchFamily="34" charset="0"/>
              </a:rPr>
              <a:t> </a:t>
            </a:r>
            <a:r>
              <a:rPr lang="en-US" sz="1200" i="1" dirty="0" smtClean="0">
                <a:latin typeface="Calibri" pitchFamily="34" charset="0"/>
              </a:rPr>
              <a:t> </a:t>
            </a:r>
            <a:r>
              <a:rPr lang="en-US" sz="1200" dirty="0" smtClean="0">
                <a:latin typeface="Calibri" pitchFamily="34" charset="0"/>
              </a:rPr>
              <a:t>Census taking in Europe: how are populations counted in 2010?</a:t>
            </a:r>
            <a:r>
              <a:rPr lang="ru-RU" sz="1200" dirty="0" smtClean="0">
                <a:latin typeface="Calibri" pitchFamily="34" charset="0"/>
              </a:rPr>
              <a:t>// </a:t>
            </a:r>
            <a:r>
              <a:rPr lang="en-US" sz="1200" dirty="0" smtClean="0">
                <a:latin typeface="Calibri" pitchFamily="34" charset="0"/>
              </a:rPr>
              <a:t>Population and societies, </a:t>
            </a:r>
            <a:r>
              <a:rPr lang="ru-RU" sz="1200" dirty="0" smtClean="0">
                <a:latin typeface="Calibri" pitchFamily="34" charset="0"/>
              </a:rPr>
              <a:t>№</a:t>
            </a:r>
            <a:r>
              <a:rPr lang="en-US" sz="1200" dirty="0" smtClean="0">
                <a:latin typeface="Calibri" pitchFamily="34" charset="0"/>
              </a:rPr>
              <a:t>467</a:t>
            </a:r>
            <a:r>
              <a:rPr lang="ru-RU" sz="1200" dirty="0" smtClean="0">
                <a:latin typeface="Calibri" pitchFamily="34" charset="0"/>
              </a:rPr>
              <a:t>, 2010</a:t>
            </a:r>
            <a:endParaRPr lang="ru-RU" sz="1200" dirty="0">
              <a:latin typeface="Calibri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23528" y="1772816"/>
          <a:ext cx="8640959" cy="2129378"/>
        </p:xfrm>
        <a:graphic>
          <a:graphicData uri="http://schemas.openxmlformats.org/drawingml/2006/table">
            <a:tbl>
              <a:tblPr/>
              <a:tblGrid>
                <a:gridCol w="1800200"/>
                <a:gridCol w="1400341"/>
                <a:gridCol w="1778995"/>
                <a:gridCol w="1098427"/>
                <a:gridCol w="1391341"/>
                <a:gridCol w="1171655"/>
              </a:tblGrid>
              <a:tr h="43204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latin typeface="Arial"/>
                        </a:rPr>
                        <a:t>Традиционная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latin typeface="Arial"/>
                        </a:rPr>
                        <a:t>Комбинированная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latin typeface="Arial"/>
                        </a:rPr>
                        <a:t>Регистры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latin typeface="Arial"/>
                        </a:rPr>
                        <a:t>"Скользящая"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latin typeface="Arial"/>
                        </a:rPr>
                        <a:t>Всего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39466">
                <a:tc>
                  <a:txBody>
                    <a:bodyPr/>
                    <a:lstStyle/>
                    <a:p>
                      <a:pPr lvl="0" algn="l" fontAlgn="b"/>
                      <a:r>
                        <a:rPr lang="ru-RU" sz="1600" b="0" i="0" u="none" strike="noStrike" dirty="0" smtClean="0">
                          <a:latin typeface="Arial"/>
                        </a:rPr>
                        <a:t>Традиционная</a:t>
                      </a:r>
                      <a:endParaRPr lang="ru-RU" sz="16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latin typeface="Arial"/>
                        </a:rPr>
                        <a:t>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C00000"/>
                          </a:solidFill>
                          <a:latin typeface="Arial"/>
                        </a:rPr>
                        <a:t>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466">
                <a:tc>
                  <a:txBody>
                    <a:bodyPr/>
                    <a:lstStyle/>
                    <a:p>
                      <a:pPr lvl="0" algn="l" fontAlgn="b"/>
                      <a:r>
                        <a:rPr lang="ru-RU" sz="1600" b="0" i="0" u="none" strike="noStrike" dirty="0">
                          <a:latin typeface="Arial"/>
                        </a:rPr>
                        <a:t>Комбинированная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latin typeface="Arial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latin typeface="Arial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466">
                <a:tc>
                  <a:txBody>
                    <a:bodyPr/>
                    <a:lstStyle/>
                    <a:p>
                      <a:pPr lvl="0" algn="l" fontAlgn="b"/>
                      <a:r>
                        <a:rPr lang="ru-RU" sz="1600" b="0" i="0" u="none" strike="noStrike" dirty="0">
                          <a:latin typeface="Arial"/>
                        </a:rPr>
                        <a:t>Регистры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466">
                <a:tc>
                  <a:txBody>
                    <a:bodyPr/>
                    <a:lstStyle/>
                    <a:p>
                      <a:pPr lvl="0" algn="l" fontAlgn="b"/>
                      <a:r>
                        <a:rPr lang="ru-RU" sz="1600" b="0" i="0" u="none" strike="noStrike" dirty="0" smtClean="0">
                          <a:latin typeface="Arial"/>
                        </a:rPr>
                        <a:t>Не проведена</a:t>
                      </a:r>
                      <a:endParaRPr lang="ru-RU" sz="16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46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latin typeface="Arial"/>
                        </a:rPr>
                        <a:t>Всего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C00000"/>
                          </a:solidFill>
                          <a:latin typeface="Arial"/>
                        </a:rPr>
                        <a:t>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latin typeface="Arial"/>
                        </a:rPr>
                        <a:t>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latin typeface="Arial"/>
                        </a:rPr>
                        <a:t>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11" name="Группа 10"/>
          <p:cNvGrpSpPr/>
          <p:nvPr/>
        </p:nvGrpSpPr>
        <p:grpSpPr>
          <a:xfrm>
            <a:off x="251520" y="1700808"/>
            <a:ext cx="1944216" cy="585356"/>
            <a:chOff x="251520" y="1484784"/>
            <a:chExt cx="1944216" cy="585356"/>
          </a:xfrm>
        </p:grpSpPr>
        <p:sp>
          <p:nvSpPr>
            <p:cNvPr id="7" name="TextBox 6"/>
            <p:cNvSpPr txBox="1"/>
            <p:nvPr/>
          </p:nvSpPr>
          <p:spPr>
            <a:xfrm>
              <a:off x="1331640" y="1484784"/>
              <a:ext cx="864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2010</a:t>
              </a:r>
              <a:endParaRPr lang="ru-RU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51520" y="1700808"/>
              <a:ext cx="864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2000</a:t>
              </a:r>
              <a:endParaRPr lang="ru-RU" dirty="0"/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323528" y="1556792"/>
              <a:ext cx="1728192" cy="43204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0" y="1268760"/>
            <a:ext cx="91440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Распределение 40 европейских стран по методам переписи в  2000 и 2010 раундах</a:t>
            </a:r>
            <a:endParaRPr lang="ru-RU" b="1" dirty="0">
              <a:latin typeface="Calibri" pitchFamily="34" charset="0"/>
            </a:endParaRPr>
          </a:p>
        </p:txBody>
      </p:sp>
      <p:graphicFrame>
        <p:nvGraphicFramePr>
          <p:cNvPr id="16" name="Схема 15"/>
          <p:cNvGraphicFramePr/>
          <p:nvPr/>
        </p:nvGraphicFramePr>
        <p:xfrm>
          <a:off x="323528" y="4221088"/>
          <a:ext cx="8820472" cy="2636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20" name="Прямая со стрелкой 19"/>
          <p:cNvCxnSpPr/>
          <p:nvPr/>
        </p:nvCxnSpPr>
        <p:spPr>
          <a:xfrm flipH="1">
            <a:off x="3203848" y="2492896"/>
            <a:ext cx="4968552" cy="1224136"/>
          </a:xfrm>
          <a:prstGeom prst="straightConnector1">
            <a:avLst/>
          </a:prstGeom>
          <a:ln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52400"/>
            <a:ext cx="8507288" cy="900336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Поиски новых методов переписи</a:t>
            </a:r>
            <a:br>
              <a:rPr lang="ru-RU" sz="3600" dirty="0" smtClean="0"/>
            </a:br>
            <a:r>
              <a:rPr lang="ru-RU" sz="2700" dirty="0" smtClean="0">
                <a:solidFill>
                  <a:srgbClr val="C00000"/>
                </a:solidFill>
              </a:rPr>
              <a:t>Основные направления изменений:  </a:t>
            </a:r>
            <a:r>
              <a:rPr lang="ru-RU" sz="2400" dirty="0" smtClean="0">
                <a:solidFill>
                  <a:srgbClr val="00B050"/>
                </a:solidFill>
              </a:rPr>
              <a:t>Регистры</a:t>
            </a:r>
            <a:endParaRPr lang="ru-RU" sz="2400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340768"/>
            <a:ext cx="8964488" cy="509012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Пополнение группы стран, проводящих перепись населения, </a:t>
            </a:r>
            <a:r>
              <a:rPr lang="ru-RU" sz="2000" i="1" dirty="0" smtClean="0"/>
              <a:t>полностью</a:t>
            </a:r>
            <a:r>
              <a:rPr lang="ru-RU" sz="2000" dirty="0" smtClean="0"/>
              <a:t> основанную на регистрах:</a:t>
            </a:r>
          </a:p>
          <a:p>
            <a:pPr lvl="1"/>
            <a:r>
              <a:rPr lang="ru-RU" sz="1800" dirty="0" smtClean="0"/>
              <a:t>Бельгия, Словения, Швеция – через  переходный этап 2000 года;</a:t>
            </a:r>
          </a:p>
          <a:p>
            <a:pPr lvl="1"/>
            <a:r>
              <a:rPr lang="ru-RU" sz="1800" dirty="0" smtClean="0"/>
              <a:t>Австрия – от традиционной к «регистровой».</a:t>
            </a:r>
          </a:p>
          <a:p>
            <a:pPr marL="274320" lvl="1">
              <a:spcBef>
                <a:spcPts val="600"/>
              </a:spcBef>
              <a:buClr>
                <a:schemeClr val="accent1"/>
              </a:buClr>
            </a:pP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Создание регистров населения:</a:t>
            </a:r>
          </a:p>
          <a:p>
            <a:pPr marL="548640" lvl="2">
              <a:spcBef>
                <a:spcPts val="600"/>
              </a:spcBef>
              <a:buClr>
                <a:schemeClr val="accent1"/>
              </a:buClr>
            </a:pPr>
            <a:r>
              <a:rPr lang="ru-RU" sz="1800" dirty="0" smtClean="0">
                <a:solidFill>
                  <a:schemeClr val="tx2"/>
                </a:solidFill>
              </a:rPr>
              <a:t>Индия  -  2010-2014</a:t>
            </a:r>
          </a:p>
          <a:p>
            <a:pPr marL="274320" lvl="1">
              <a:spcBef>
                <a:spcPts val="600"/>
              </a:spcBef>
              <a:buClr>
                <a:schemeClr val="accent1"/>
              </a:buClr>
            </a:pPr>
            <a:r>
              <a:rPr lang="ru-RU" sz="2000" dirty="0" smtClean="0">
                <a:solidFill>
                  <a:schemeClr val="tx1"/>
                </a:solidFill>
              </a:rPr>
              <a:t>Сокращение времени между созданием регистра и его 1-ым использованием в переписи: </a:t>
            </a:r>
          </a:p>
          <a:p>
            <a:pPr lvl="1"/>
            <a:r>
              <a:rPr lang="ru-RU" sz="1800" dirty="0" smtClean="0"/>
              <a:t>Швеция, Норвегия – последние регистры создавались и вводились за последний </a:t>
            </a:r>
            <a:r>
              <a:rPr lang="ru-RU" sz="1800" dirty="0" err="1" smtClean="0"/>
              <a:t>межпереписной</a:t>
            </a:r>
            <a:r>
              <a:rPr lang="ru-RU" sz="1800" dirty="0" smtClean="0"/>
              <a:t> </a:t>
            </a:r>
            <a:r>
              <a:rPr lang="ru-RU" sz="1800" dirty="0" smtClean="0"/>
              <a:t>период</a:t>
            </a:r>
            <a:r>
              <a:rPr lang="ru-RU" sz="1800" dirty="0" smtClean="0"/>
              <a:t>; </a:t>
            </a:r>
            <a:endParaRPr lang="ru-RU" sz="1800" dirty="0" smtClean="0"/>
          </a:p>
          <a:p>
            <a:pPr lvl="1"/>
            <a:r>
              <a:rPr lang="ru-RU" sz="1800" dirty="0" smtClean="0"/>
              <a:t>Австрия -  за 2000-2010 созданы регистр образования и  национального регистра  адресов и зданий; </a:t>
            </a:r>
          </a:p>
          <a:p>
            <a:pPr marL="274320" lvl="1">
              <a:spcBef>
                <a:spcPts val="600"/>
              </a:spcBef>
              <a:buClr>
                <a:schemeClr val="accent1"/>
              </a:buClr>
            </a:pPr>
            <a:r>
              <a:rPr lang="ru-RU" sz="2000" dirty="0" smtClean="0">
                <a:solidFill>
                  <a:schemeClr val="tx1"/>
                </a:solidFill>
              </a:rPr>
              <a:t>Сокращение времени на полный переход на регистры от 3-4 раундов (Норвегия, Швеция) до 1-2 (Австрия, Словения).</a:t>
            </a:r>
            <a:endParaRPr lang="ru-RU" sz="18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3" cstate="print"/>
          <a:srcRect l="21287" t="12356" r="19139"/>
          <a:stretch>
            <a:fillRect/>
          </a:stretch>
        </p:blipFill>
        <p:spPr bwMode="auto">
          <a:xfrm>
            <a:off x="4139952" y="1268760"/>
            <a:ext cx="5004048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0" y="0"/>
            <a:ext cx="8507288" cy="1008112"/>
          </a:xfrm>
          <a:prstGeom prst="rect">
            <a:avLst/>
          </a:prstGeom>
        </p:spPr>
        <p:txBody>
          <a:bodyPr vert="horz" anchor="b" anchorCtr="0">
            <a:normAutofit fontScale="82500" lnSpcReduction="10000"/>
          </a:bodyPr>
          <a:lstStyle/>
          <a:p>
            <a:pPr lvl="0">
              <a:spcBef>
                <a:spcPct val="0"/>
              </a:spcBef>
            </a:pPr>
            <a:r>
              <a:rPr kumimoji="0" lang="ru-RU" sz="3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Поиски новых методов переписи</a:t>
            </a:r>
            <a:br>
              <a:rPr kumimoji="0" lang="ru-RU" sz="3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Основные направления изменений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  </a:t>
            </a:r>
            <a:r>
              <a:rPr lang="ru-RU" sz="2700" dirty="0" smtClean="0">
                <a:solidFill>
                  <a:srgbClr val="00B050"/>
                </a:solidFill>
                <a:latin typeface="+mj-lt"/>
              </a:rPr>
              <a:t>«скользящий»  принцип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-972616" y="1313384"/>
          <a:ext cx="10116616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5148064" y="6309320"/>
            <a:ext cx="165618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За  5 лет - 100%</a:t>
            </a:r>
            <a:endParaRPr lang="ru-RU" sz="16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843808" y="6309320"/>
            <a:ext cx="165618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За  5 лет - 40%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Поиски новых методов переписи </a:t>
            </a:r>
            <a:br>
              <a:rPr lang="ru-RU" dirty="0" smtClean="0"/>
            </a:br>
            <a:r>
              <a:rPr lang="ru-RU" sz="2400" dirty="0" smtClean="0">
                <a:solidFill>
                  <a:srgbClr val="C00000"/>
                </a:solidFill>
              </a:rPr>
              <a:t>Динамика стоимости переписи населения США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539552" y="1484784"/>
          <a:ext cx="8064896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340768"/>
            <a:ext cx="9144000" cy="5517232"/>
          </a:xfrm>
        </p:spPr>
        <p:txBody>
          <a:bodyPr>
            <a:normAutofit/>
          </a:bodyPr>
          <a:lstStyle/>
          <a:p>
            <a:pPr marL="274320" lvl="1">
              <a:spcBef>
                <a:spcPts val="600"/>
              </a:spcBef>
              <a:buClr>
                <a:schemeClr val="accent1"/>
              </a:buClr>
            </a:pPr>
            <a:r>
              <a:rPr lang="ru-RU" dirty="0" smtClean="0"/>
              <a:t>Причины использования  комбинированного подхода; </a:t>
            </a:r>
          </a:p>
          <a:p>
            <a:pPr marL="274320" lvl="1">
              <a:spcBef>
                <a:spcPts val="600"/>
              </a:spcBef>
              <a:buClr>
                <a:schemeClr val="accent1"/>
              </a:buClr>
            </a:pPr>
            <a:r>
              <a:rPr lang="ru-RU" dirty="0" smtClean="0"/>
              <a:t>Рост числа сторонников:</a:t>
            </a:r>
          </a:p>
          <a:p>
            <a:pPr marL="274320" lvl="1">
              <a:spcBef>
                <a:spcPts val="600"/>
              </a:spcBef>
              <a:buClr>
                <a:schemeClr val="accent1"/>
              </a:buClr>
            </a:pPr>
            <a:endParaRPr lang="ru-RU" sz="2000" dirty="0" smtClean="0"/>
          </a:p>
          <a:p>
            <a:pPr lvl="1"/>
            <a:endParaRPr lang="ru-RU" sz="2000" dirty="0" smtClean="0"/>
          </a:p>
          <a:p>
            <a:pPr lvl="1">
              <a:spcBef>
                <a:spcPts val="0"/>
              </a:spcBef>
            </a:pPr>
            <a:endParaRPr lang="ru-RU" sz="2000" dirty="0" smtClean="0"/>
          </a:p>
          <a:p>
            <a:pPr lvl="1">
              <a:spcBef>
                <a:spcPts val="0"/>
              </a:spcBef>
            </a:pPr>
            <a:endParaRPr lang="ru-RU" sz="2000" dirty="0" smtClean="0"/>
          </a:p>
          <a:p>
            <a:pPr lvl="1">
              <a:spcBef>
                <a:spcPts val="0"/>
              </a:spcBef>
            </a:pPr>
            <a:endParaRPr lang="ru-RU" sz="2000" dirty="0" smtClean="0"/>
          </a:p>
          <a:p>
            <a:pPr lvl="1">
              <a:spcBef>
                <a:spcPts val="0"/>
              </a:spcBef>
            </a:pPr>
            <a:endParaRPr lang="ru-RU" sz="2000" dirty="0" smtClean="0"/>
          </a:p>
          <a:p>
            <a:pPr lvl="1">
              <a:spcBef>
                <a:spcPts val="1200"/>
              </a:spcBef>
            </a:pPr>
            <a:endParaRPr lang="ru-RU" dirty="0" smtClean="0">
              <a:solidFill>
                <a:schemeClr val="tx2"/>
              </a:solidFill>
            </a:endParaRPr>
          </a:p>
          <a:p>
            <a:pPr lvl="1">
              <a:spcBef>
                <a:spcPts val="3600"/>
              </a:spcBef>
            </a:pPr>
            <a:r>
              <a:rPr lang="ru-RU" dirty="0" smtClean="0">
                <a:solidFill>
                  <a:schemeClr val="tx2"/>
                </a:solidFill>
              </a:rPr>
              <a:t>Комбинированные методы - переходный этап к:</a:t>
            </a:r>
          </a:p>
          <a:p>
            <a:pPr lvl="2">
              <a:spcBef>
                <a:spcPts val="600"/>
              </a:spcBef>
            </a:pPr>
            <a:r>
              <a:rPr lang="ru-RU" dirty="0" smtClean="0">
                <a:solidFill>
                  <a:schemeClr val="tx2"/>
                </a:solidFill>
              </a:rPr>
              <a:t>Регистровой переписи;</a:t>
            </a:r>
          </a:p>
          <a:p>
            <a:pPr lvl="2">
              <a:spcBef>
                <a:spcPts val="600"/>
              </a:spcBef>
            </a:pPr>
            <a:r>
              <a:rPr lang="ru-RU" dirty="0" smtClean="0">
                <a:solidFill>
                  <a:schemeClr val="tx2"/>
                </a:solidFill>
              </a:rPr>
              <a:t>«Скользящим» обследованиям или переписям.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179512" y="2780928"/>
            <a:ext cx="6549595" cy="2088232"/>
            <a:chOff x="1453665" y="2774666"/>
            <a:chExt cx="4452161" cy="1089512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1453665" y="2924945"/>
              <a:ext cx="1762137" cy="71381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2" rtlCol="0" anchor="ctr"/>
            <a:lstStyle/>
            <a:p>
              <a:pPr algn="ctr"/>
              <a:r>
                <a:rPr lang="ru-RU" sz="1600" dirty="0" smtClean="0"/>
                <a:t>Латвия</a:t>
              </a:r>
            </a:p>
            <a:p>
              <a:pPr algn="ctr"/>
              <a:r>
                <a:rPr lang="ru-RU" sz="1600" dirty="0" smtClean="0"/>
                <a:t>Испания</a:t>
              </a:r>
            </a:p>
            <a:p>
              <a:pPr algn="ctr"/>
              <a:r>
                <a:rPr lang="ru-RU" sz="1600" dirty="0" smtClean="0"/>
                <a:t>Нидерланды</a:t>
              </a:r>
            </a:p>
            <a:p>
              <a:pPr algn="ctr"/>
              <a:r>
                <a:rPr lang="ru-RU" sz="1600" dirty="0" smtClean="0"/>
                <a:t>Швейцария</a:t>
              </a:r>
            </a:p>
            <a:p>
              <a:pPr algn="ctr"/>
              <a:endParaRPr lang="ru-RU" sz="1600" dirty="0" smtClean="0"/>
            </a:p>
            <a:p>
              <a:pPr algn="ctr"/>
              <a:r>
                <a:rPr lang="ru-RU" sz="1600" dirty="0" smtClean="0">
                  <a:solidFill>
                    <a:srgbClr val="FFC000"/>
                  </a:solidFill>
                </a:rPr>
                <a:t>Бельгия</a:t>
              </a:r>
            </a:p>
            <a:p>
              <a:pPr algn="ctr"/>
              <a:r>
                <a:rPr lang="ru-RU" sz="1600" dirty="0" smtClean="0">
                  <a:solidFill>
                    <a:srgbClr val="FFC000"/>
                  </a:solidFill>
                </a:rPr>
                <a:t>Швеция</a:t>
              </a:r>
            </a:p>
            <a:p>
              <a:pPr algn="ctr"/>
              <a:r>
                <a:rPr lang="ru-RU" sz="1600" dirty="0" smtClean="0">
                  <a:solidFill>
                    <a:srgbClr val="FFC000"/>
                  </a:solidFill>
                </a:rPr>
                <a:t>Словения</a:t>
              </a:r>
            </a:p>
            <a:p>
              <a:pPr algn="ctr"/>
              <a:endParaRPr lang="ru-RU" sz="1600" dirty="0">
                <a:solidFill>
                  <a:srgbClr val="FFC000"/>
                </a:solidFill>
              </a:endParaRPr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3558440" y="2774666"/>
              <a:ext cx="2347386" cy="108951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2" rtlCol="0" anchor="ctr"/>
            <a:lstStyle/>
            <a:p>
              <a:pPr algn="ctr"/>
              <a:r>
                <a:rPr lang="ru-RU" dirty="0" smtClean="0"/>
                <a:t>Латвия</a:t>
              </a:r>
            </a:p>
            <a:p>
              <a:pPr algn="ctr"/>
              <a:r>
                <a:rPr lang="ru-RU" dirty="0" smtClean="0"/>
                <a:t>Испания</a:t>
              </a:r>
            </a:p>
            <a:p>
              <a:pPr algn="ctr"/>
              <a:r>
                <a:rPr lang="ru-RU" dirty="0" smtClean="0"/>
                <a:t>Нидерланды</a:t>
              </a:r>
            </a:p>
            <a:p>
              <a:pPr algn="ctr"/>
              <a:r>
                <a:rPr lang="ru-RU" dirty="0" smtClean="0"/>
                <a:t>Швейцария</a:t>
              </a:r>
            </a:p>
            <a:p>
              <a:pPr algn="ctr"/>
              <a:r>
                <a:rPr lang="ru-RU" dirty="0" smtClean="0"/>
                <a:t>Литва </a:t>
              </a:r>
            </a:p>
            <a:p>
              <a:pPr algn="ctr"/>
              <a:r>
                <a:rPr lang="ru-RU" dirty="0" smtClean="0"/>
                <a:t>Эстония</a:t>
              </a:r>
            </a:p>
            <a:p>
              <a:pPr algn="ctr"/>
              <a:r>
                <a:rPr lang="ru-RU" dirty="0" smtClean="0"/>
                <a:t>Польша</a:t>
              </a:r>
            </a:p>
            <a:p>
              <a:pPr algn="ctr"/>
              <a:endParaRPr lang="ru-RU" dirty="0" smtClean="0"/>
            </a:p>
            <a:p>
              <a:pPr algn="ctr"/>
              <a:r>
                <a:rPr lang="ru-RU" dirty="0" smtClean="0"/>
                <a:t>Чехия</a:t>
              </a:r>
            </a:p>
            <a:p>
              <a:pPr algn="ctr"/>
              <a:r>
                <a:rPr lang="ru-RU" dirty="0" smtClean="0"/>
                <a:t>Германия</a:t>
              </a:r>
            </a:p>
            <a:p>
              <a:pPr algn="ctr"/>
              <a:r>
                <a:rPr lang="ru-RU" dirty="0" smtClean="0"/>
                <a:t>Сингапур</a:t>
              </a:r>
            </a:p>
            <a:p>
              <a:pPr algn="ctr"/>
              <a:r>
                <a:rPr lang="ru-RU" dirty="0" smtClean="0"/>
                <a:t>Турция</a:t>
              </a:r>
            </a:p>
            <a:p>
              <a:pPr algn="ctr"/>
              <a:r>
                <a:rPr lang="ru-RU" dirty="0" smtClean="0"/>
                <a:t> Исландия</a:t>
              </a:r>
            </a:p>
            <a:p>
              <a:pPr algn="ctr"/>
              <a:r>
                <a:rPr lang="ru-RU" dirty="0" smtClean="0">
                  <a:solidFill>
                    <a:srgbClr val="FFC000"/>
                  </a:solidFill>
                </a:rPr>
                <a:t>Италия</a:t>
              </a:r>
            </a:p>
            <a:p>
              <a:pPr algn="ctr"/>
              <a:r>
                <a:rPr lang="ru-RU" dirty="0" smtClean="0">
                  <a:solidFill>
                    <a:srgbClr val="FFC000"/>
                  </a:solidFill>
                </a:rPr>
                <a:t>Израиль</a:t>
              </a:r>
              <a:endParaRPr lang="ru-RU" dirty="0" smtClean="0"/>
            </a:p>
            <a:p>
              <a:pPr algn="ctr"/>
              <a:endParaRPr lang="ru-RU" dirty="0" smtClean="0"/>
            </a:p>
          </p:txBody>
        </p:sp>
      </p:grpSp>
      <p:sp>
        <p:nvSpPr>
          <p:cNvPr id="33" name="Заголовок 1"/>
          <p:cNvSpPr txBox="1">
            <a:spLocks/>
          </p:cNvSpPr>
          <p:nvPr/>
        </p:nvSpPr>
        <p:spPr>
          <a:xfrm>
            <a:off x="251520" y="0"/>
            <a:ext cx="8892480" cy="1124744"/>
          </a:xfrm>
          <a:prstGeom prst="rect">
            <a:avLst/>
          </a:prstGeom>
        </p:spPr>
        <p:txBody>
          <a:bodyPr vert="horz" anchor="b" anchorCtr="0">
            <a:normAutofit fontScale="5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Поиски новых методов переписи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Основные направления изменений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  </a:t>
            </a:r>
            <a:r>
              <a:rPr lang="ru-RU" sz="4200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к</a:t>
            </a:r>
            <a:r>
              <a:rPr kumimoji="0" lang="ru-RU" sz="4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омбинированный</a:t>
            </a:r>
            <a:r>
              <a:rPr kumimoji="0" lang="ru-RU" sz="4200" b="0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подход</a:t>
            </a:r>
            <a:r>
              <a:rPr kumimoji="0" lang="ru-RU" sz="4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4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611560" y="2420888"/>
            <a:ext cx="1872208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2000</a:t>
            </a:r>
          </a:p>
          <a:p>
            <a:pPr algn="ctr"/>
            <a:r>
              <a:rPr lang="ru-RU" dirty="0" smtClean="0"/>
              <a:t>7 из 44</a:t>
            </a:r>
            <a:endParaRPr lang="ru-RU" dirty="0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4283968" y="2132856"/>
            <a:ext cx="165618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2010</a:t>
            </a:r>
          </a:p>
          <a:p>
            <a:pPr algn="ctr"/>
            <a:r>
              <a:rPr lang="ru-RU" dirty="0" smtClean="0"/>
              <a:t>14 из 52</a:t>
            </a:r>
            <a:endParaRPr lang="ru-RU" dirty="0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6948264" y="2132856"/>
            <a:ext cx="1944216" cy="432048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2020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?</a:t>
            </a:r>
            <a:endParaRPr lang="ru-RU" b="1" dirty="0">
              <a:solidFill>
                <a:schemeClr val="bg1"/>
              </a:solidFill>
            </a:endParaRPr>
          </a:p>
        </p:txBody>
      </p:sp>
      <p:grpSp>
        <p:nvGrpSpPr>
          <p:cNvPr id="47" name="Группа 46"/>
          <p:cNvGrpSpPr/>
          <p:nvPr/>
        </p:nvGrpSpPr>
        <p:grpSpPr>
          <a:xfrm>
            <a:off x="2411760" y="3717032"/>
            <a:ext cx="1296144" cy="504056"/>
            <a:chOff x="1979712" y="3645024"/>
            <a:chExt cx="1296144" cy="504056"/>
          </a:xfrm>
          <a:noFill/>
        </p:grpSpPr>
        <p:sp>
          <p:nvSpPr>
            <p:cNvPr id="40" name="Выгнутая вниз стрелка 39"/>
            <p:cNvSpPr/>
            <p:nvPr/>
          </p:nvSpPr>
          <p:spPr>
            <a:xfrm>
              <a:off x="1979712" y="3645024"/>
              <a:ext cx="1296144" cy="432048"/>
            </a:xfrm>
            <a:prstGeom prst="curvedUp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C000"/>
                </a:solidFill>
              </a:endParaRPr>
            </a:p>
          </p:txBody>
        </p:sp>
        <p:grpSp>
          <p:nvGrpSpPr>
            <p:cNvPr id="46" name="Группа 45"/>
            <p:cNvGrpSpPr/>
            <p:nvPr/>
          </p:nvGrpSpPr>
          <p:grpSpPr>
            <a:xfrm>
              <a:off x="2483768" y="3717032"/>
              <a:ext cx="368424" cy="432048"/>
              <a:chOff x="2483768" y="3717032"/>
              <a:chExt cx="368424" cy="432048"/>
            </a:xfrm>
            <a:grpFill/>
          </p:grpSpPr>
          <p:cxnSp>
            <p:nvCxnSpPr>
              <p:cNvPr id="42" name="Прямая соединительная линия 41"/>
              <p:cNvCxnSpPr/>
              <p:nvPr/>
            </p:nvCxnSpPr>
            <p:spPr>
              <a:xfrm>
                <a:off x="2555776" y="3717032"/>
                <a:ext cx="216024" cy="432048"/>
              </a:xfrm>
              <a:prstGeom prst="line">
                <a:avLst/>
              </a:prstGeom>
              <a:grpFill/>
              <a:ln w="158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Прямая соединительная линия 42"/>
              <p:cNvCxnSpPr/>
              <p:nvPr/>
            </p:nvCxnSpPr>
            <p:spPr>
              <a:xfrm flipH="1">
                <a:off x="2483768" y="3861048"/>
                <a:ext cx="368424" cy="279648"/>
              </a:xfrm>
              <a:prstGeom prst="line">
                <a:avLst/>
              </a:prstGeom>
              <a:grpFill/>
              <a:ln w="158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8" name="Группа 47"/>
          <p:cNvGrpSpPr/>
          <p:nvPr/>
        </p:nvGrpSpPr>
        <p:grpSpPr>
          <a:xfrm>
            <a:off x="6084168" y="4581128"/>
            <a:ext cx="1656184" cy="648072"/>
            <a:chOff x="1979712" y="3645024"/>
            <a:chExt cx="1296144" cy="504056"/>
          </a:xfrm>
        </p:grpSpPr>
        <p:sp>
          <p:nvSpPr>
            <p:cNvPr id="49" name="Выгнутая вниз стрелка 48"/>
            <p:cNvSpPr/>
            <p:nvPr/>
          </p:nvSpPr>
          <p:spPr>
            <a:xfrm>
              <a:off x="1979712" y="3645024"/>
              <a:ext cx="1296144" cy="432048"/>
            </a:xfrm>
            <a:prstGeom prst="curvedUp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grpSp>
          <p:nvGrpSpPr>
            <p:cNvPr id="50" name="Группа 45"/>
            <p:cNvGrpSpPr/>
            <p:nvPr/>
          </p:nvGrpSpPr>
          <p:grpSpPr>
            <a:xfrm>
              <a:off x="2483768" y="3717032"/>
              <a:ext cx="368424" cy="432048"/>
              <a:chOff x="2483768" y="3717032"/>
              <a:chExt cx="368424" cy="432048"/>
            </a:xfrm>
          </p:grpSpPr>
          <p:cxnSp>
            <p:nvCxnSpPr>
              <p:cNvPr id="51" name="Прямая соединительная линия 50"/>
              <p:cNvCxnSpPr/>
              <p:nvPr/>
            </p:nvCxnSpPr>
            <p:spPr>
              <a:xfrm>
                <a:off x="2555776" y="3717032"/>
                <a:ext cx="216024" cy="432048"/>
              </a:xfrm>
              <a:prstGeom prst="line">
                <a:avLst/>
              </a:prstGeom>
              <a:ln w="158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Прямая соединительная линия 51"/>
              <p:cNvCxnSpPr/>
              <p:nvPr/>
            </p:nvCxnSpPr>
            <p:spPr>
              <a:xfrm flipH="1">
                <a:off x="2483768" y="3861048"/>
                <a:ext cx="368424" cy="279648"/>
              </a:xfrm>
              <a:prstGeom prst="line">
                <a:avLst/>
              </a:prstGeom>
              <a:ln w="158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3" name="Скругленный прямоугольник 52"/>
          <p:cNvSpPr/>
          <p:nvPr/>
        </p:nvSpPr>
        <p:spPr>
          <a:xfrm>
            <a:off x="6948264" y="2708920"/>
            <a:ext cx="2016224" cy="2592288"/>
          </a:xfrm>
          <a:prstGeom prst="roundRect">
            <a:avLst/>
          </a:prstGeom>
          <a:noFill/>
          <a:ln w="25400" cmpd="sng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Выгнутая влево стрелка 20"/>
          <p:cNvSpPr/>
          <p:nvPr/>
        </p:nvSpPr>
        <p:spPr>
          <a:xfrm>
            <a:off x="1403648" y="3933056"/>
            <a:ext cx="432048" cy="1728192"/>
          </a:xfrm>
          <a:prstGeom prst="curved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Выгнутая вправо стрелка 21"/>
          <p:cNvSpPr/>
          <p:nvPr/>
        </p:nvSpPr>
        <p:spPr>
          <a:xfrm>
            <a:off x="5796136" y="4581128"/>
            <a:ext cx="432048" cy="1368152"/>
          </a:xfrm>
          <a:prstGeom prst="curvedLef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31"/>
          <p:cNvGrpSpPr/>
          <p:nvPr/>
        </p:nvGrpSpPr>
        <p:grpSpPr>
          <a:xfrm>
            <a:off x="179512" y="2204864"/>
            <a:ext cx="8964488" cy="3600398"/>
            <a:chOff x="179512" y="2996952"/>
            <a:chExt cx="9150721" cy="1179441"/>
          </a:xfrm>
        </p:grpSpPr>
        <p:grpSp>
          <p:nvGrpSpPr>
            <p:cNvPr id="10" name="Группа 20"/>
            <p:cNvGrpSpPr/>
            <p:nvPr/>
          </p:nvGrpSpPr>
          <p:grpSpPr>
            <a:xfrm>
              <a:off x="179512" y="2996952"/>
              <a:ext cx="2590289" cy="1132263"/>
              <a:chOff x="1115616" y="4149081"/>
              <a:chExt cx="2590289" cy="1283234"/>
            </a:xfrm>
          </p:grpSpPr>
          <p:sp>
            <p:nvSpPr>
              <p:cNvPr id="17" name="Скругленный прямоугольник 16"/>
              <p:cNvSpPr/>
              <p:nvPr/>
            </p:nvSpPr>
            <p:spPr>
              <a:xfrm>
                <a:off x="1189120" y="4683761"/>
                <a:ext cx="2389397" cy="748554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numCol="1"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Германия 10% </a:t>
                </a:r>
                <a:r>
                  <a:rPr lang="ru-RU" dirty="0" err="1" smtClean="0">
                    <a:solidFill>
                      <a:schemeClr val="tx1"/>
                    </a:solidFill>
                  </a:rPr>
                  <a:t>нас-я</a:t>
                </a:r>
                <a:endParaRPr lang="ru-RU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Турция  13,5% </a:t>
                </a:r>
                <a:r>
                  <a:rPr lang="ru-RU" dirty="0" err="1" smtClean="0">
                    <a:solidFill>
                      <a:schemeClr val="tx1"/>
                    </a:solidFill>
                  </a:rPr>
                  <a:t>дмхз</a:t>
                </a:r>
                <a:r>
                  <a:rPr lang="ru-RU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Испания 12, 3% </a:t>
                </a:r>
                <a:r>
                  <a:rPr lang="ru-RU" dirty="0" err="1" smtClean="0">
                    <a:solidFill>
                      <a:schemeClr val="tx1"/>
                    </a:solidFill>
                  </a:rPr>
                  <a:t>нас-я</a:t>
                </a:r>
                <a:endParaRPr lang="ru-RU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Израиль 17% </a:t>
                </a:r>
                <a:r>
                  <a:rPr lang="ru-RU" dirty="0" err="1" smtClean="0">
                    <a:solidFill>
                      <a:schemeClr val="tx1"/>
                    </a:solidFill>
                  </a:rPr>
                  <a:t>дмхз</a:t>
                </a:r>
                <a:r>
                  <a:rPr lang="ru-RU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Сингапур  4,5% </a:t>
                </a:r>
                <a:r>
                  <a:rPr lang="ru-RU" dirty="0" err="1" smtClean="0">
                    <a:solidFill>
                      <a:schemeClr val="tx1"/>
                    </a:solidFill>
                  </a:rPr>
                  <a:t>нас-я</a:t>
                </a:r>
                <a:endParaRPr lang="ru-RU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Польша  20 % зданий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Скругленный прямоугольник 19"/>
              <p:cNvSpPr/>
              <p:nvPr/>
            </p:nvSpPr>
            <p:spPr>
              <a:xfrm>
                <a:off x="1115616" y="4149081"/>
                <a:ext cx="2590289" cy="481213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numCol="1" rtlCol="0" anchor="ctr"/>
              <a:lstStyle/>
              <a:p>
                <a:pPr algn="ctr"/>
                <a:r>
                  <a:rPr lang="ru-RU" sz="1600" dirty="0" smtClean="0">
                    <a:solidFill>
                      <a:schemeClr val="tx1"/>
                    </a:solidFill>
                  </a:rPr>
                  <a:t>Специальное крупномасштабное выборочное обследование  населения (4%-20%)</a:t>
                </a:r>
                <a:endParaRPr lang="ru-RU" sz="16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" name="Группа 21"/>
            <p:cNvGrpSpPr/>
            <p:nvPr/>
          </p:nvGrpSpPr>
          <p:grpSpPr>
            <a:xfrm>
              <a:off x="5398291" y="3020540"/>
              <a:ext cx="2131615" cy="1155853"/>
              <a:chOff x="1065209" y="4174562"/>
              <a:chExt cx="2842152" cy="1248608"/>
            </a:xfrm>
          </p:grpSpPr>
          <p:sp>
            <p:nvSpPr>
              <p:cNvPr id="23" name="Скругленный прямоугольник 22"/>
              <p:cNvSpPr/>
              <p:nvPr/>
            </p:nvSpPr>
            <p:spPr>
              <a:xfrm>
                <a:off x="1163214" y="4760643"/>
                <a:ext cx="2693740" cy="662527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numCol="1" rtlCol="0" anchor="ctr"/>
              <a:lstStyle/>
              <a:p>
                <a:pPr algn="ctr"/>
                <a:r>
                  <a:rPr lang="ru-RU" sz="2000" dirty="0" smtClean="0">
                    <a:solidFill>
                      <a:schemeClr val="tx1"/>
                    </a:solidFill>
                  </a:rPr>
                  <a:t>  Нидерланды</a:t>
                </a:r>
              </a:p>
              <a:p>
                <a:pPr algn="ctr"/>
                <a:r>
                  <a:rPr lang="ru-RU" sz="2000" dirty="0" smtClean="0">
                    <a:solidFill>
                      <a:schemeClr val="tx1"/>
                    </a:solidFill>
                  </a:rPr>
                  <a:t>Исландия</a:t>
                </a:r>
              </a:p>
              <a:p>
                <a:pPr algn="ctr"/>
                <a:endParaRPr lang="ru-RU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Скругленный прямоугольник 23"/>
              <p:cNvSpPr/>
              <p:nvPr/>
            </p:nvSpPr>
            <p:spPr>
              <a:xfrm>
                <a:off x="1065209" y="4174562"/>
                <a:ext cx="2842152" cy="509636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numCol="1"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Существующее выборочное обследование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2" name="Группа 25"/>
            <p:cNvGrpSpPr/>
            <p:nvPr/>
          </p:nvGrpSpPr>
          <p:grpSpPr>
            <a:xfrm>
              <a:off x="2915816" y="2996952"/>
              <a:ext cx="2376264" cy="1132262"/>
              <a:chOff x="1115616" y="4149081"/>
              <a:chExt cx="2592288" cy="1146677"/>
            </a:xfrm>
          </p:grpSpPr>
          <p:sp>
            <p:nvSpPr>
              <p:cNvPr id="27" name="Скругленный прямоугольник 26"/>
              <p:cNvSpPr/>
              <p:nvPr/>
            </p:nvSpPr>
            <p:spPr>
              <a:xfrm>
                <a:off x="1257816" y="4698529"/>
                <a:ext cx="2431916" cy="597229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numCol="2" rtlCol="0" anchor="ctr"/>
              <a:lstStyle/>
              <a:p>
                <a:pPr algn="ctr"/>
                <a:r>
                  <a:rPr lang="ru-RU" sz="2000" dirty="0" smtClean="0">
                    <a:solidFill>
                      <a:schemeClr val="tx1"/>
                    </a:solidFill>
                  </a:rPr>
                  <a:t> Эстония</a:t>
                </a:r>
              </a:p>
              <a:p>
                <a:pPr algn="ctr"/>
                <a:r>
                  <a:rPr lang="ru-RU" sz="2000" dirty="0" smtClean="0">
                    <a:solidFill>
                      <a:schemeClr val="tx1"/>
                    </a:solidFill>
                  </a:rPr>
                  <a:t>Латвия</a:t>
                </a:r>
              </a:p>
              <a:p>
                <a:pPr algn="ctr"/>
                <a:r>
                  <a:rPr lang="ru-RU" sz="2000" dirty="0" smtClean="0">
                    <a:solidFill>
                      <a:schemeClr val="tx1"/>
                    </a:solidFill>
                  </a:rPr>
                  <a:t>Литва</a:t>
                </a:r>
              </a:p>
              <a:p>
                <a:pPr algn="ctr"/>
                <a:endParaRPr lang="ru-RU" sz="2000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ru-RU" sz="2000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ru-RU" sz="2000" dirty="0" smtClean="0">
                    <a:solidFill>
                      <a:schemeClr val="tx1"/>
                    </a:solidFill>
                  </a:rPr>
                  <a:t>Польша</a:t>
                </a:r>
              </a:p>
              <a:p>
                <a:pPr algn="ctr"/>
                <a:r>
                  <a:rPr lang="ru-RU" sz="2000" dirty="0" smtClean="0">
                    <a:solidFill>
                      <a:schemeClr val="tx1"/>
                    </a:solidFill>
                  </a:rPr>
                  <a:t>Чехия</a:t>
                </a:r>
              </a:p>
              <a:p>
                <a:pPr algn="ctr"/>
                <a:r>
                  <a:rPr lang="ru-RU" sz="2000" dirty="0" smtClean="0">
                    <a:solidFill>
                      <a:schemeClr val="tx1"/>
                    </a:solidFill>
                  </a:rPr>
                  <a:t>Италия </a:t>
                </a:r>
                <a:endParaRPr lang="ru-RU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Скругленный прямоугольник 27"/>
              <p:cNvSpPr/>
              <p:nvPr/>
            </p:nvSpPr>
            <p:spPr>
              <a:xfrm>
                <a:off x="1115616" y="4149081"/>
                <a:ext cx="2592288" cy="430002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numCol="1" rtlCol="0" anchor="ctr"/>
              <a:lstStyle/>
              <a:p>
                <a:pPr algn="ctr"/>
                <a:r>
                  <a:rPr lang="ru-RU" sz="2000" dirty="0" smtClean="0">
                    <a:solidFill>
                      <a:schemeClr val="tx1"/>
                    </a:solidFill>
                  </a:rPr>
                  <a:t>Сплошной опрос населения</a:t>
                </a:r>
                <a:endParaRPr lang="ru-RU" sz="20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3" name="Группа 28"/>
            <p:cNvGrpSpPr/>
            <p:nvPr/>
          </p:nvGrpSpPr>
          <p:grpSpPr>
            <a:xfrm>
              <a:off x="7676913" y="3020540"/>
              <a:ext cx="1653320" cy="1064271"/>
              <a:chOff x="1268288" y="4088650"/>
              <a:chExt cx="3132607" cy="1221532"/>
            </a:xfrm>
          </p:grpSpPr>
          <p:sp>
            <p:nvSpPr>
              <p:cNvPr id="30" name="Скругленный прямоугольник 29"/>
              <p:cNvSpPr/>
              <p:nvPr/>
            </p:nvSpPr>
            <p:spPr>
              <a:xfrm>
                <a:off x="1268288" y="4657211"/>
                <a:ext cx="2785413" cy="652971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numCol="1" rtlCol="0" anchor="ctr"/>
              <a:lstStyle/>
              <a:p>
                <a:pPr algn="ctr"/>
                <a:r>
                  <a:rPr lang="ru-RU" sz="1200" dirty="0" smtClean="0">
                    <a:solidFill>
                      <a:schemeClr val="tx1"/>
                    </a:solidFill>
                  </a:rPr>
                  <a:t> </a:t>
                </a:r>
                <a:r>
                  <a:rPr lang="ru-RU" sz="1600" dirty="0" smtClean="0">
                    <a:solidFill>
                      <a:schemeClr val="tx1"/>
                    </a:solidFill>
                  </a:rPr>
                  <a:t>Швейцария – 4 уровня </a:t>
                </a:r>
                <a:r>
                  <a:rPr lang="ru-RU" sz="1600" dirty="0" err="1" smtClean="0">
                    <a:solidFill>
                      <a:schemeClr val="tx1"/>
                    </a:solidFill>
                  </a:rPr>
                  <a:t>обследова-ний</a:t>
                </a:r>
                <a:endParaRPr lang="ru-RU" sz="1600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ru-RU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Скругленный прямоугольник 30"/>
              <p:cNvSpPr/>
              <p:nvPr/>
            </p:nvSpPr>
            <p:spPr>
              <a:xfrm>
                <a:off x="1268288" y="4088650"/>
                <a:ext cx="3132607" cy="460264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numCol="1"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Прочие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33" name="Заголовок 1"/>
          <p:cNvSpPr txBox="1">
            <a:spLocks/>
          </p:cNvSpPr>
          <p:nvPr/>
        </p:nvSpPr>
        <p:spPr>
          <a:xfrm>
            <a:off x="395536" y="0"/>
            <a:ext cx="8748464" cy="1124744"/>
          </a:xfrm>
          <a:prstGeom prst="rect">
            <a:avLst/>
          </a:prstGeom>
        </p:spPr>
        <p:txBody>
          <a:bodyPr vert="horz" anchor="b" anchorCtr="0">
            <a:normAutofit fontScale="5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Поиски новых методов переписи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Основные направления изменений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  </a:t>
            </a:r>
            <a:r>
              <a:rPr lang="ru-RU" sz="4200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к</a:t>
            </a:r>
            <a:r>
              <a:rPr kumimoji="0" lang="ru-RU" sz="4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омбинированный</a:t>
            </a:r>
            <a:r>
              <a:rPr kumimoji="0" lang="ru-RU" sz="4200" b="0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подход, 2010</a:t>
            </a:r>
            <a:r>
              <a:rPr kumimoji="0" lang="ru-RU" sz="4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4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 flipH="1">
            <a:off x="2123728" y="1916832"/>
            <a:ext cx="1224136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4211960" y="1988840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5652120" y="1916832"/>
            <a:ext cx="504056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5724128" y="1772816"/>
            <a:ext cx="2376264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Группа 67"/>
          <p:cNvGrpSpPr/>
          <p:nvPr/>
        </p:nvGrpSpPr>
        <p:grpSpPr>
          <a:xfrm>
            <a:off x="1763688" y="2708920"/>
            <a:ext cx="1728192" cy="3888432"/>
            <a:chOff x="1763688" y="2708920"/>
            <a:chExt cx="1728192" cy="3888432"/>
          </a:xfrm>
        </p:grpSpPr>
        <p:sp>
          <p:nvSpPr>
            <p:cNvPr id="57" name="Плюс 56"/>
            <p:cNvSpPr/>
            <p:nvPr/>
          </p:nvSpPr>
          <p:spPr>
            <a:xfrm>
              <a:off x="2627784" y="2708920"/>
              <a:ext cx="288032" cy="216024"/>
            </a:xfrm>
            <a:prstGeom prst="mathPlus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9" name="Прямая со стрелкой 58"/>
            <p:cNvCxnSpPr/>
            <p:nvPr/>
          </p:nvCxnSpPr>
          <p:spPr>
            <a:xfrm>
              <a:off x="2771800" y="2996952"/>
              <a:ext cx="0" cy="266429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Скругленный прямоугольник 59"/>
            <p:cNvSpPr/>
            <p:nvPr/>
          </p:nvSpPr>
          <p:spPr>
            <a:xfrm>
              <a:off x="1763688" y="5733256"/>
              <a:ext cx="1728192" cy="864096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</a:rPr>
                <a:t>Германия</a:t>
              </a:r>
            </a:p>
            <a:p>
              <a:pPr algn="ctr"/>
              <a:r>
                <a:rPr lang="ru-RU" dirty="0" smtClean="0">
                  <a:solidFill>
                    <a:schemeClr val="tx1"/>
                  </a:solidFill>
                </a:rPr>
                <a:t>Польша</a:t>
              </a:r>
              <a:endParaRPr lang="ru-RU" dirty="0">
                <a:solidFill>
                  <a:schemeClr val="tx1"/>
                </a:solidFill>
              </a:endParaRPr>
            </a:p>
          </p:txBody>
        </p:sp>
      </p:grpSp>
      <p:sp>
        <p:nvSpPr>
          <p:cNvPr id="61" name="Скругленный прямоугольник 60"/>
          <p:cNvSpPr/>
          <p:nvPr/>
        </p:nvSpPr>
        <p:spPr>
          <a:xfrm>
            <a:off x="3347864" y="1412776"/>
            <a:ext cx="2376264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Данные регистров +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sz="3600" dirty="0" smtClean="0"/>
              <a:t>Поиски новых методов переписи</a:t>
            </a:r>
            <a:br>
              <a:rPr lang="ru-RU" sz="3600" dirty="0" smtClean="0"/>
            </a:br>
            <a:r>
              <a:rPr lang="ru-RU" sz="2700" dirty="0" smtClean="0">
                <a:solidFill>
                  <a:srgbClr val="C00000"/>
                </a:solidFill>
              </a:rPr>
              <a:t>Основные направления изменений</a:t>
            </a:r>
            <a:r>
              <a:rPr lang="ru-RU" sz="1200" dirty="0" smtClean="0">
                <a:solidFill>
                  <a:srgbClr val="C00000"/>
                </a:solidFill>
              </a:rPr>
              <a:t>.  </a:t>
            </a:r>
            <a:r>
              <a:rPr lang="ru-RU" sz="2200" dirty="0" smtClean="0">
                <a:solidFill>
                  <a:srgbClr val="00B050"/>
                </a:solidFill>
              </a:rPr>
              <a:t>Комбинированный подход. </a:t>
            </a:r>
            <a:br>
              <a:rPr lang="ru-RU" sz="2200" dirty="0" smtClean="0">
                <a:solidFill>
                  <a:srgbClr val="00B050"/>
                </a:solidFill>
              </a:rPr>
            </a:br>
            <a:r>
              <a:rPr lang="ru-RU" sz="1100" dirty="0" smtClean="0">
                <a:solidFill>
                  <a:srgbClr val="C00000"/>
                </a:solidFill>
              </a:rPr>
              <a:t>  </a:t>
            </a:r>
            <a:r>
              <a:rPr lang="ru-RU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Опыт Германии 2010</a:t>
            </a:r>
            <a:endParaRPr lang="ru-RU" sz="31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1560" y="2492896"/>
            <a:ext cx="8208912" cy="648072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Национальный стандартизированный регистр адресов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и зданий = </a:t>
            </a:r>
            <a:r>
              <a:rPr lang="en-US" dirty="0" smtClean="0">
                <a:solidFill>
                  <a:schemeClr val="tx1"/>
                </a:solidFill>
              </a:rPr>
              <a:t>ID</a:t>
            </a:r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с </a:t>
            </a:r>
            <a:r>
              <a:rPr lang="ru-RU" sz="1400" dirty="0" smtClean="0">
                <a:solidFill>
                  <a:schemeClr val="tx1"/>
                </a:solidFill>
              </a:rPr>
              <a:t>жилой площадью и заселенными жилыми помещениями</a:t>
            </a:r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100" name="Группа 99"/>
          <p:cNvGrpSpPr/>
          <p:nvPr/>
        </p:nvGrpSpPr>
        <p:grpSpPr>
          <a:xfrm>
            <a:off x="971600" y="1196752"/>
            <a:ext cx="7848872" cy="1224136"/>
            <a:chOff x="971600" y="1196752"/>
            <a:chExt cx="7848872" cy="1224136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971600" y="1196752"/>
              <a:ext cx="2376264" cy="936104"/>
            </a:xfrm>
            <a:prstGeom prst="roundRect">
              <a:avLst/>
            </a:prstGeom>
            <a:noFill/>
            <a:ln>
              <a:solidFill>
                <a:schemeClr val="tx2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r>
                <a:rPr lang="ru-RU" dirty="0" smtClean="0">
                  <a:solidFill>
                    <a:schemeClr val="tx1"/>
                  </a:solidFill>
                </a:rPr>
                <a:t>Децентрализованные муниципальные регистры населения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3995936" y="1268760"/>
              <a:ext cx="2232248" cy="720080"/>
            </a:xfrm>
            <a:prstGeom prst="roundRect">
              <a:avLst/>
            </a:prstGeom>
            <a:noFill/>
            <a:ln>
              <a:solidFill>
                <a:schemeClr val="tx2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r>
                <a:rPr lang="ru-RU" dirty="0" smtClean="0">
                  <a:solidFill>
                    <a:schemeClr val="tx1"/>
                  </a:solidFill>
                </a:rPr>
                <a:t>Регистр занятости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6660232" y="1340768"/>
              <a:ext cx="2160240" cy="648072"/>
            </a:xfrm>
            <a:prstGeom prst="roundRect">
              <a:avLst/>
            </a:prstGeom>
            <a:noFill/>
            <a:ln cmpd="sng">
              <a:solidFill>
                <a:schemeClr val="tx2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r>
                <a:rPr lang="ru-RU" dirty="0" smtClean="0">
                  <a:solidFill>
                    <a:schemeClr val="tx1"/>
                  </a:solidFill>
                </a:rPr>
                <a:t>Адресные данные </a:t>
              </a:r>
              <a:r>
                <a:rPr lang="ru-RU" dirty="0" smtClean="0">
                  <a:solidFill>
                    <a:schemeClr val="tx1"/>
                  </a:solidFill>
                </a:rPr>
                <a:t>Федерации </a:t>
              </a:r>
              <a:r>
                <a:rPr lang="ru-RU" dirty="0" smtClean="0">
                  <a:solidFill>
                    <a:schemeClr val="tx1"/>
                  </a:solidFill>
                </a:rPr>
                <a:t>с </a:t>
              </a:r>
              <a:r>
                <a:rPr lang="en-US" dirty="0" smtClean="0">
                  <a:solidFill>
                    <a:schemeClr val="tx1"/>
                  </a:solidFill>
                </a:rPr>
                <a:t> </a:t>
              </a:r>
              <a:r>
                <a:rPr lang="en-US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</a:t>
              </a:r>
              <a:r>
                <a:rPr lang="ru-RU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х</a:t>
              </a:r>
              <a:r>
                <a:rPr lang="ru-RU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,</a:t>
              </a:r>
              <a:r>
                <a:rPr lang="en-US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y</a:t>
              </a:r>
              <a:r>
                <a:rPr lang="ru-RU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)</a:t>
              </a:r>
              <a:endPara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4" name="Прямая со стрелкой 13"/>
            <p:cNvCxnSpPr/>
            <p:nvPr/>
          </p:nvCxnSpPr>
          <p:spPr>
            <a:xfrm>
              <a:off x="2699792" y="2132856"/>
              <a:ext cx="540060" cy="28803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 стрелкой 17"/>
            <p:cNvCxnSpPr/>
            <p:nvPr/>
          </p:nvCxnSpPr>
          <p:spPr>
            <a:xfrm>
              <a:off x="5076056" y="1988840"/>
              <a:ext cx="0" cy="43204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 стрелкой 20"/>
            <p:cNvCxnSpPr/>
            <p:nvPr/>
          </p:nvCxnSpPr>
          <p:spPr>
            <a:xfrm flipH="1">
              <a:off x="7452320" y="1988840"/>
              <a:ext cx="144016" cy="43204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Группа 100"/>
          <p:cNvGrpSpPr/>
          <p:nvPr/>
        </p:nvGrpSpPr>
        <p:grpSpPr>
          <a:xfrm>
            <a:off x="251520" y="3140968"/>
            <a:ext cx="5616624" cy="2592288"/>
            <a:chOff x="251520" y="3140968"/>
            <a:chExt cx="5616624" cy="2592288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251520" y="4149080"/>
              <a:ext cx="2808312" cy="1584176"/>
            </a:xfrm>
            <a:prstGeom prst="roundRect">
              <a:avLst/>
            </a:prstGeom>
            <a:noFill/>
            <a:ln w="38100">
              <a:solidFill>
                <a:srgbClr val="00B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</a:rPr>
                <a:t>Основной источник </a:t>
              </a:r>
              <a:r>
                <a:rPr lang="ru-RU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демографических и географических </a:t>
              </a:r>
              <a:r>
                <a:rPr lang="ru-RU" dirty="0" smtClean="0">
                  <a:solidFill>
                    <a:schemeClr val="tx1"/>
                  </a:solidFill>
                </a:rPr>
                <a:t>переменных </a:t>
              </a:r>
              <a:r>
                <a:rPr lang="ru-RU" sz="1200" dirty="0" smtClean="0">
                  <a:solidFill>
                    <a:schemeClr val="tx1"/>
                  </a:solidFill>
                </a:rPr>
                <a:t>(пол, возраст, семейное положение, гражданство, место рождения , проживания)</a:t>
              </a:r>
              <a:endParaRPr lang="ru-RU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24" name="Прямая со стрелкой 23"/>
            <p:cNvCxnSpPr/>
            <p:nvPr/>
          </p:nvCxnSpPr>
          <p:spPr>
            <a:xfrm>
              <a:off x="4067944" y="3861048"/>
              <a:ext cx="0" cy="21602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Скругленный прямоугольник 52"/>
            <p:cNvSpPr/>
            <p:nvPr/>
          </p:nvSpPr>
          <p:spPr>
            <a:xfrm>
              <a:off x="755576" y="3356992"/>
              <a:ext cx="3456384" cy="504056"/>
            </a:xfrm>
            <a:prstGeom prst="roundRect">
              <a:avLst/>
            </a:prstGeom>
            <a:noFill/>
            <a:ln>
              <a:solidFill>
                <a:schemeClr val="tx2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r>
                <a:rPr lang="ru-RU" dirty="0" smtClean="0">
                  <a:solidFill>
                    <a:schemeClr val="tx1"/>
                  </a:solidFill>
                </a:rPr>
                <a:t>Интеграция регистров населения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cxnSp>
          <p:nvCxnSpPr>
            <p:cNvPr id="63" name="Прямая со стрелкой 62"/>
            <p:cNvCxnSpPr/>
            <p:nvPr/>
          </p:nvCxnSpPr>
          <p:spPr>
            <a:xfrm>
              <a:off x="1979712" y="3933056"/>
              <a:ext cx="0" cy="21602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Скругленный прямоугольник 63"/>
            <p:cNvSpPr/>
            <p:nvPr/>
          </p:nvSpPr>
          <p:spPr>
            <a:xfrm>
              <a:off x="3419872" y="4149080"/>
              <a:ext cx="2448272" cy="1512168"/>
            </a:xfrm>
            <a:prstGeom prst="roundRect">
              <a:avLst/>
            </a:prstGeom>
            <a:noFill/>
            <a:ln w="38100">
              <a:solidFill>
                <a:srgbClr val="00B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</a:rPr>
                <a:t>Основа  10% выборочного обследования: акцент </a:t>
              </a:r>
              <a:r>
                <a:rPr lang="ru-RU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образование, миграция</a:t>
              </a:r>
              <a:endPara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79" name="Прямая со стрелкой 78"/>
            <p:cNvCxnSpPr/>
            <p:nvPr/>
          </p:nvCxnSpPr>
          <p:spPr>
            <a:xfrm>
              <a:off x="3059832" y="3140968"/>
              <a:ext cx="0" cy="21602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Прямая соединительная линия 84"/>
            <p:cNvCxnSpPr/>
            <p:nvPr/>
          </p:nvCxnSpPr>
          <p:spPr>
            <a:xfrm>
              <a:off x="3059832" y="5013176"/>
              <a:ext cx="360040" cy="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" name="Группа 101"/>
          <p:cNvGrpSpPr/>
          <p:nvPr/>
        </p:nvGrpSpPr>
        <p:grpSpPr>
          <a:xfrm>
            <a:off x="5868144" y="3140968"/>
            <a:ext cx="3096344" cy="1296144"/>
            <a:chOff x="5868144" y="3140968"/>
            <a:chExt cx="3096344" cy="1296144"/>
          </a:xfrm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6588224" y="3501008"/>
              <a:ext cx="2376264" cy="936104"/>
            </a:xfrm>
            <a:prstGeom prst="roundRect">
              <a:avLst/>
            </a:prstGeom>
            <a:noFill/>
            <a:ln w="38100">
              <a:solidFill>
                <a:srgbClr val="00B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</a:rPr>
                <a:t>Полная перепись </a:t>
              </a:r>
              <a:r>
                <a:rPr lang="ru-RU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жилищного фонда</a:t>
              </a:r>
              <a:r>
                <a:rPr lang="ru-RU" dirty="0" smtClean="0">
                  <a:solidFill>
                    <a:schemeClr val="tx1"/>
                  </a:solidFill>
                </a:rPr>
                <a:t>, почтовой рассылкой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cxnSp>
          <p:nvCxnSpPr>
            <p:cNvPr id="62" name="Прямая со стрелкой 61"/>
            <p:cNvCxnSpPr/>
            <p:nvPr/>
          </p:nvCxnSpPr>
          <p:spPr>
            <a:xfrm>
              <a:off x="7884368" y="3140968"/>
              <a:ext cx="0" cy="36004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Прямая соединительная линия 87"/>
            <p:cNvCxnSpPr/>
            <p:nvPr/>
          </p:nvCxnSpPr>
          <p:spPr>
            <a:xfrm>
              <a:off x="5868144" y="4293096"/>
              <a:ext cx="720080" cy="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" name="Группа 102"/>
          <p:cNvGrpSpPr/>
          <p:nvPr/>
        </p:nvGrpSpPr>
        <p:grpSpPr>
          <a:xfrm>
            <a:off x="5868144" y="3140968"/>
            <a:ext cx="3024336" cy="2808312"/>
            <a:chOff x="5868144" y="3140968"/>
            <a:chExt cx="3024336" cy="2808312"/>
          </a:xfrm>
        </p:grpSpPr>
        <p:cxnSp>
          <p:nvCxnSpPr>
            <p:cNvPr id="68" name="Прямая со стрелкой 67"/>
            <p:cNvCxnSpPr/>
            <p:nvPr/>
          </p:nvCxnSpPr>
          <p:spPr>
            <a:xfrm>
              <a:off x="6372200" y="3140968"/>
              <a:ext cx="0" cy="165618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Скругленный прямоугольник 72"/>
            <p:cNvSpPr/>
            <p:nvPr/>
          </p:nvSpPr>
          <p:spPr>
            <a:xfrm>
              <a:off x="6228184" y="4869160"/>
              <a:ext cx="2664296" cy="1080120"/>
            </a:xfrm>
            <a:prstGeom prst="roundRect">
              <a:avLst/>
            </a:prstGeom>
            <a:noFill/>
            <a:ln w="38100">
              <a:solidFill>
                <a:srgbClr val="00B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</a:rPr>
                <a:t>Сплошной  личный опрос в </a:t>
              </a:r>
              <a:r>
                <a:rPr lang="ru-RU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коллективных формах жилья</a:t>
              </a:r>
              <a:endPara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87" name="Прямая соединительная линия 86"/>
            <p:cNvCxnSpPr/>
            <p:nvPr/>
          </p:nvCxnSpPr>
          <p:spPr>
            <a:xfrm>
              <a:off x="5868144" y="5301208"/>
              <a:ext cx="360040" cy="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Прямая соединительная линия 89"/>
            <p:cNvCxnSpPr/>
            <p:nvPr/>
          </p:nvCxnSpPr>
          <p:spPr>
            <a:xfrm>
              <a:off x="7884368" y="4509120"/>
              <a:ext cx="0" cy="36004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9" name="Группа 108"/>
          <p:cNvGrpSpPr/>
          <p:nvPr/>
        </p:nvGrpSpPr>
        <p:grpSpPr>
          <a:xfrm>
            <a:off x="4211960" y="3212976"/>
            <a:ext cx="936104" cy="936104"/>
            <a:chOff x="4211960" y="3212976"/>
            <a:chExt cx="936104" cy="936104"/>
          </a:xfrm>
        </p:grpSpPr>
        <p:cxnSp>
          <p:nvCxnSpPr>
            <p:cNvPr id="105" name="Прямая со стрелкой 104"/>
            <p:cNvCxnSpPr/>
            <p:nvPr/>
          </p:nvCxnSpPr>
          <p:spPr>
            <a:xfrm flipH="1" flipV="1">
              <a:off x="5004048" y="3212976"/>
              <a:ext cx="144016" cy="864096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Прямая со стрелкой 105"/>
            <p:cNvCxnSpPr/>
            <p:nvPr/>
          </p:nvCxnSpPr>
          <p:spPr>
            <a:xfrm flipH="1" flipV="1">
              <a:off x="4211960" y="3861048"/>
              <a:ext cx="936104" cy="288032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/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/>
              <a:t> </a:t>
            </a:r>
            <a:r>
              <a:rPr lang="ru-RU" dirty="0" smtClean="0"/>
              <a:t>Поиски новых методов получения информации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 </a:t>
            </a:r>
            <a:r>
              <a:rPr lang="ru-RU" sz="2400" dirty="0" smtClean="0">
                <a:solidFill>
                  <a:srgbClr val="C00000"/>
                </a:solidFill>
              </a:rPr>
              <a:t>Многоканальный подход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0" y="1219200"/>
            <a:ext cx="9144000" cy="148972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000" dirty="0" smtClean="0"/>
              <a:t>Отход от принципа: 1 метод – 1 способ сбора информации;</a:t>
            </a:r>
          </a:p>
          <a:p>
            <a:pPr>
              <a:spcBef>
                <a:spcPts val="0"/>
              </a:spcBef>
            </a:pPr>
            <a:r>
              <a:rPr lang="ru-RU" sz="2000" dirty="0" smtClean="0"/>
              <a:t>Стремление уменьшить работу счетчиков  при опросе населения;</a:t>
            </a:r>
          </a:p>
          <a:p>
            <a:pPr>
              <a:spcBef>
                <a:spcPts val="0"/>
              </a:spcBef>
            </a:pPr>
            <a:r>
              <a:rPr lang="ru-RU" sz="2000" dirty="0" smtClean="0"/>
              <a:t>Все доступные  меры  использованы      выход счетчика (Канада,  США, Польша);</a:t>
            </a:r>
          </a:p>
          <a:p>
            <a:pPr>
              <a:spcBef>
                <a:spcPts val="0"/>
              </a:spcBef>
            </a:pPr>
            <a:r>
              <a:rPr lang="ru-RU" sz="2000" dirty="0" smtClean="0"/>
              <a:t>Развитие абсолютно новых  методов сбора информации;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79512" y="2924944"/>
          <a:ext cx="8712966" cy="3820668"/>
        </p:xfrm>
        <a:graphic>
          <a:graphicData uri="http://schemas.openxmlformats.org/drawingml/2006/table">
            <a:tbl>
              <a:tblPr/>
              <a:tblGrid>
                <a:gridCol w="1500901"/>
                <a:gridCol w="622427"/>
                <a:gridCol w="1016479"/>
                <a:gridCol w="709513"/>
                <a:gridCol w="856697"/>
                <a:gridCol w="1053402"/>
                <a:gridCol w="835644"/>
                <a:gridCol w="1167398"/>
                <a:gridCol w="950505"/>
              </a:tblGrid>
              <a:tr h="23870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2000" b="0" dirty="0"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ru-RU" sz="1400" b="0" dirty="0">
                          <a:latin typeface="Times New Roman"/>
                          <a:ea typeface="Calibri"/>
                        </a:rPr>
                        <a:t>Страна</a:t>
                      </a:r>
                      <a:endParaRPr lang="ru-RU" sz="2000" b="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Times New Roman"/>
                          <a:ea typeface="Calibri"/>
                        </a:rPr>
                        <a:t>Раунд</a:t>
                      </a:r>
                      <a:endParaRPr lang="ru-RU" sz="2000" b="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Times New Roman"/>
                          <a:ea typeface="Calibri"/>
                        </a:rPr>
                        <a:t>Интервью</a:t>
                      </a:r>
                      <a:endParaRPr lang="ru-RU" sz="2000" b="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b="0">
                          <a:latin typeface="Times New Roman"/>
                          <a:ea typeface="Calibri"/>
                        </a:rPr>
                        <a:t>Самоисчисление</a:t>
                      </a:r>
                      <a:endParaRPr lang="ru-RU" sz="2000" b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74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Times New Roman"/>
                          <a:ea typeface="Calibri"/>
                        </a:rPr>
                        <a:t>бумажный</a:t>
                      </a:r>
                      <a:endParaRPr lang="ru-RU" sz="2000" b="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Times New Roman"/>
                          <a:ea typeface="Calibri"/>
                        </a:rPr>
                        <a:t>КПК</a:t>
                      </a:r>
                      <a:endParaRPr lang="ru-RU" sz="2000" b="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Times New Roman"/>
                          <a:ea typeface="Calibri"/>
                        </a:rPr>
                        <a:t>телефон</a:t>
                      </a:r>
                      <a:endParaRPr lang="ru-RU" sz="2000" b="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Times New Roman"/>
                          <a:ea typeface="Calibri"/>
                        </a:rPr>
                        <a:t>Счетчики</a:t>
                      </a:r>
                      <a:endParaRPr lang="ru-RU" sz="2000" b="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Times New Roman"/>
                          <a:ea typeface="Calibri"/>
                        </a:rPr>
                        <a:t>Почта</a:t>
                      </a:r>
                      <a:endParaRPr lang="ru-RU" sz="2000" b="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b="0" dirty="0" err="1">
                          <a:latin typeface="Times New Roman"/>
                          <a:ea typeface="Calibri"/>
                        </a:rPr>
                        <a:t>Стац</a:t>
                      </a:r>
                      <a:r>
                        <a:rPr lang="ru-RU" sz="1400" b="0" dirty="0">
                          <a:latin typeface="Times New Roman"/>
                          <a:ea typeface="Calibri"/>
                        </a:rPr>
                        <a:t>. участки</a:t>
                      </a:r>
                      <a:endParaRPr lang="ru-RU" sz="2000" b="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Times New Roman"/>
                          <a:ea typeface="Calibri"/>
                        </a:rPr>
                        <a:t>Интернет</a:t>
                      </a:r>
                      <a:endParaRPr lang="ru-RU" sz="2000" b="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7281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</a:rPr>
                        <a:t>Италия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</a:rPr>
                        <a:t>2011</a:t>
                      </a:r>
                      <a:endParaRPr lang="ru-RU" sz="20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</a:rPr>
                        <a:t> </a:t>
                      </a:r>
                      <a:endParaRPr lang="ru-RU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</a:rPr>
                        <a:t> </a:t>
                      </a:r>
                      <a:endParaRPr lang="ru-RU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</a:rPr>
                        <a:t> </a:t>
                      </a:r>
                      <a:endParaRPr lang="ru-RU" sz="24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</a:rPr>
                        <a:t>12%</a:t>
                      </a:r>
                      <a:endParaRPr lang="ru-RU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</a:rPr>
                        <a:t>23%</a:t>
                      </a:r>
                      <a:endParaRPr lang="ru-RU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</a:rPr>
                        <a:t>32%</a:t>
                      </a:r>
                      <a:endParaRPr lang="ru-RU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</a:rPr>
                        <a:t>34%</a:t>
                      </a:r>
                      <a:endParaRPr lang="ru-RU" sz="24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281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</a:rPr>
                        <a:t>Венгрия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</a:rPr>
                        <a:t>2011</a:t>
                      </a:r>
                      <a:endParaRPr lang="ru-RU" sz="2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</a:rPr>
                        <a:t>65%</a:t>
                      </a:r>
                      <a:endParaRPr lang="ru-RU" sz="24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</a:rPr>
                        <a:t> </a:t>
                      </a:r>
                      <a:endParaRPr lang="ru-RU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</a:rPr>
                        <a:t> </a:t>
                      </a:r>
                      <a:endParaRPr lang="ru-RU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</a:rPr>
                        <a:t>16%</a:t>
                      </a:r>
                      <a:endParaRPr lang="ru-RU" sz="24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</a:rPr>
                        <a:t> </a:t>
                      </a:r>
                      <a:endParaRPr lang="ru-RU" sz="24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</a:rPr>
                        <a:t> </a:t>
                      </a:r>
                      <a:endParaRPr lang="ru-RU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</a:rPr>
                        <a:t>19%</a:t>
                      </a:r>
                      <a:endParaRPr lang="ru-RU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281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i="0" dirty="0">
                          <a:latin typeface="Times New Roman"/>
                          <a:ea typeface="Calibri"/>
                        </a:rPr>
                        <a:t>Португалия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</a:rPr>
                        <a:t>2011</a:t>
                      </a:r>
                      <a:endParaRPr lang="ru-RU" sz="2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</a:rPr>
                        <a:t> </a:t>
                      </a:r>
                      <a:endParaRPr lang="ru-RU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</a:rPr>
                        <a:t> </a:t>
                      </a:r>
                      <a:endParaRPr lang="ru-RU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</a:rPr>
                        <a:t> </a:t>
                      </a:r>
                      <a:endParaRPr lang="ru-RU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</a:rPr>
                        <a:t>50%</a:t>
                      </a:r>
                      <a:endParaRPr lang="ru-RU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</a:rPr>
                        <a:t> </a:t>
                      </a:r>
                      <a:endParaRPr lang="ru-RU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</a:rPr>
                        <a:t> </a:t>
                      </a:r>
                      <a:endParaRPr lang="ru-RU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</a:rPr>
                        <a:t>51%</a:t>
                      </a:r>
                      <a:endParaRPr lang="ru-RU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281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</a:rPr>
                        <a:t>Словакия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</a:rPr>
                        <a:t>2011</a:t>
                      </a:r>
                      <a:endParaRPr lang="ru-RU" sz="2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</a:rPr>
                        <a:t> </a:t>
                      </a:r>
                      <a:endParaRPr lang="ru-RU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</a:rPr>
                        <a:t> </a:t>
                      </a:r>
                      <a:endParaRPr lang="ru-RU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</a:rPr>
                        <a:t> </a:t>
                      </a:r>
                      <a:endParaRPr lang="ru-RU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</a:rPr>
                        <a:t>94%</a:t>
                      </a:r>
                      <a:endParaRPr lang="ru-RU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</a:rPr>
                        <a:t> </a:t>
                      </a:r>
                      <a:endParaRPr lang="ru-RU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</a:rPr>
                        <a:t> </a:t>
                      </a:r>
                      <a:endParaRPr lang="ru-RU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</a:rPr>
                        <a:t>6%</a:t>
                      </a:r>
                      <a:endParaRPr lang="ru-RU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281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</a:rPr>
                        <a:t>Болгария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</a:rPr>
                        <a:t>2011</a:t>
                      </a:r>
                      <a:endParaRPr lang="ru-RU" sz="2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</a:rPr>
                        <a:t>59%</a:t>
                      </a:r>
                      <a:endParaRPr lang="ru-RU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</a:rPr>
                        <a:t> </a:t>
                      </a:r>
                      <a:endParaRPr lang="ru-RU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</a:rPr>
                        <a:t> </a:t>
                      </a:r>
                      <a:endParaRPr lang="ru-RU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</a:rPr>
                        <a:t> </a:t>
                      </a:r>
                      <a:endParaRPr lang="ru-RU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</a:rPr>
                        <a:t> </a:t>
                      </a:r>
                      <a:endParaRPr lang="ru-RU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</a:rPr>
                        <a:t> </a:t>
                      </a:r>
                      <a:endParaRPr lang="ru-RU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</a:rPr>
                        <a:t>41%</a:t>
                      </a:r>
                      <a:endParaRPr lang="ru-RU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281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i="0" dirty="0">
                          <a:latin typeface="Times New Roman"/>
                          <a:ea typeface="Calibri"/>
                        </a:rPr>
                        <a:t>Великобритания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</a:rPr>
                        <a:t>2011</a:t>
                      </a:r>
                      <a:endParaRPr lang="ru-RU" sz="2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</a:rPr>
                        <a:t> </a:t>
                      </a:r>
                      <a:endParaRPr lang="ru-RU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</a:rPr>
                        <a:t> </a:t>
                      </a:r>
                      <a:endParaRPr lang="ru-RU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</a:rPr>
                        <a:t> </a:t>
                      </a:r>
                      <a:endParaRPr lang="ru-RU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</a:rPr>
                        <a:t> + </a:t>
                      </a:r>
                      <a:endParaRPr lang="ru-RU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</a:rPr>
                        <a:t> + </a:t>
                      </a:r>
                      <a:endParaRPr lang="ru-RU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</a:rPr>
                        <a:t> </a:t>
                      </a:r>
                      <a:endParaRPr lang="ru-RU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</a:rPr>
                        <a:t>15%</a:t>
                      </a:r>
                      <a:endParaRPr lang="ru-RU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281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</a:rPr>
                        <a:t>США (ACS)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</a:rPr>
                        <a:t>2005</a:t>
                      </a:r>
                      <a:endParaRPr lang="ru-RU" sz="20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</a:rPr>
                        <a:t> </a:t>
                      </a:r>
                      <a:endParaRPr lang="ru-RU" sz="24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</a:rPr>
                        <a:t>38%</a:t>
                      </a:r>
                      <a:endParaRPr lang="ru-RU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</a:rPr>
                        <a:t>9%</a:t>
                      </a:r>
                      <a:endParaRPr lang="ru-RU" sz="24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</a:rPr>
                        <a:t> </a:t>
                      </a:r>
                      <a:endParaRPr lang="ru-RU" sz="24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</a:rPr>
                        <a:t>51%</a:t>
                      </a:r>
                      <a:endParaRPr lang="ru-RU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</a:rPr>
                        <a:t> </a:t>
                      </a:r>
                      <a:endParaRPr lang="ru-RU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</a:rPr>
                        <a:t> </a:t>
                      </a:r>
                      <a:endParaRPr lang="ru-RU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281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</a:rPr>
                        <a:t>США (перепись)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</a:rPr>
                        <a:t>2010</a:t>
                      </a:r>
                      <a:endParaRPr lang="ru-RU" sz="20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</a:rPr>
                        <a:t>26%</a:t>
                      </a:r>
                      <a:endParaRPr lang="ru-RU" sz="24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</a:rPr>
                        <a:t> </a:t>
                      </a:r>
                      <a:endParaRPr lang="ru-RU" sz="24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</a:rPr>
                        <a:t> </a:t>
                      </a:r>
                      <a:endParaRPr lang="ru-RU" sz="24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</a:rPr>
                        <a:t> </a:t>
                      </a:r>
                      <a:endParaRPr lang="ru-RU" sz="24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</a:rPr>
                        <a:t>74%</a:t>
                      </a:r>
                      <a:endParaRPr lang="ru-RU" sz="24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</a:rPr>
                        <a:t> </a:t>
                      </a:r>
                      <a:endParaRPr lang="ru-RU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</a:rPr>
                        <a:t> </a:t>
                      </a:r>
                      <a:endParaRPr lang="ru-RU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281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</a:rPr>
                        <a:t>Канада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</a:rPr>
                        <a:t>2011</a:t>
                      </a:r>
                      <a:endParaRPr lang="ru-RU" sz="20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</a:rPr>
                        <a:t>2%</a:t>
                      </a:r>
                      <a:endParaRPr lang="ru-RU" sz="24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</a:rPr>
                        <a:t> </a:t>
                      </a:r>
                      <a:endParaRPr lang="ru-RU" sz="24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</a:rPr>
                        <a:t> </a:t>
                      </a:r>
                      <a:endParaRPr lang="ru-RU" sz="24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</a:rPr>
                        <a:t>19%</a:t>
                      </a:r>
                      <a:endParaRPr lang="ru-RU" sz="24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</a:rPr>
                        <a:t>25%</a:t>
                      </a:r>
                      <a:endParaRPr lang="ru-RU" sz="24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</a:rPr>
                        <a:t> </a:t>
                      </a:r>
                      <a:endParaRPr lang="ru-RU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</a:rPr>
                        <a:t>54%</a:t>
                      </a:r>
                      <a:endParaRPr lang="ru-RU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281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i="1" dirty="0">
                          <a:latin typeface="Times New Roman"/>
                          <a:ea typeface="Calibri"/>
                        </a:rPr>
                        <a:t>Новая Зеландия</a:t>
                      </a:r>
                      <a:endParaRPr lang="ru-RU" sz="1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</a:rPr>
                        <a:t>2006</a:t>
                      </a:r>
                      <a:endParaRPr lang="ru-RU" sz="20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</a:rPr>
                        <a:t> </a:t>
                      </a:r>
                      <a:endParaRPr lang="ru-RU" sz="24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</a:rPr>
                        <a:t> </a:t>
                      </a:r>
                      <a:endParaRPr lang="ru-RU" sz="24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</a:rPr>
                        <a:t> </a:t>
                      </a:r>
                      <a:endParaRPr lang="ru-RU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</a:rPr>
                        <a:t> + </a:t>
                      </a:r>
                      <a:endParaRPr lang="ru-RU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</a:rPr>
                        <a:t> + </a:t>
                      </a:r>
                      <a:endParaRPr lang="ru-RU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</a:rPr>
                        <a:t> </a:t>
                      </a:r>
                      <a:endParaRPr lang="ru-RU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</a:rPr>
                        <a:t>7%</a:t>
                      </a:r>
                      <a:endParaRPr lang="ru-RU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281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</a:rPr>
                        <a:t>Бразилия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</a:rPr>
                        <a:t>2011</a:t>
                      </a:r>
                      <a:endParaRPr lang="ru-RU" sz="2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</a:rPr>
                        <a:t> </a:t>
                      </a:r>
                      <a:endParaRPr lang="ru-RU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</a:rPr>
                        <a:t>99</a:t>
                      </a:r>
                      <a:r>
                        <a:rPr lang="ru-RU" sz="1600" dirty="0">
                          <a:latin typeface="Times New Roman"/>
                          <a:ea typeface="Calibri"/>
                        </a:rPr>
                        <a:t>%</a:t>
                      </a:r>
                      <a:endParaRPr lang="ru-RU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</a:rPr>
                        <a:t> </a:t>
                      </a:r>
                      <a:endParaRPr lang="ru-RU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</a:rPr>
                        <a:t> </a:t>
                      </a:r>
                      <a:endParaRPr lang="ru-RU" sz="24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</a:rPr>
                        <a:t> </a:t>
                      </a:r>
                      <a:endParaRPr lang="ru-RU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</a:rPr>
                        <a:t> </a:t>
                      </a:r>
                      <a:endParaRPr lang="ru-RU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</a:rPr>
                        <a:t>1%</a:t>
                      </a:r>
                      <a:endParaRPr lang="ru-RU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2564904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Доля ответивших данным способом, % </a:t>
            </a:r>
          </a:p>
        </p:txBody>
      </p:sp>
      <p:sp>
        <p:nvSpPr>
          <p:cNvPr id="10" name="Стрелка вправо 9"/>
          <p:cNvSpPr/>
          <p:nvPr/>
        </p:nvSpPr>
        <p:spPr>
          <a:xfrm>
            <a:off x="4355976" y="1988840"/>
            <a:ext cx="21602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604448" cy="828328"/>
          </a:xfrm>
        </p:spPr>
        <p:txBody>
          <a:bodyPr>
            <a:noAutofit/>
          </a:bodyPr>
          <a:lstStyle/>
          <a:p>
            <a:r>
              <a:rPr lang="ru-RU" dirty="0" smtClean="0"/>
              <a:t>Некоторые недостатки   ВПН-2010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340768"/>
            <a:ext cx="8640960" cy="4464496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000" dirty="0" smtClean="0"/>
              <a:t>Наличие региональных и муниципальных инициатив по завышению  и структуры населения;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dirty="0" smtClean="0"/>
              <a:t>Использование ВПН в качестве инструмента политического влияния как населением, так и властями;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dirty="0" smtClean="0"/>
              <a:t>Относительно высокий процент жителей страны, переписанных по административным источникам;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dirty="0" smtClean="0"/>
              <a:t>Неполное соответствие действий переписчиков закону о сборе административных данных только по полу и возрасту;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dirty="0" smtClean="0"/>
              <a:t>Высокий процент не участвовавших в переписи в крупнейших городах (по социологическим опросам);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dirty="0" smtClean="0"/>
              <a:t>Отсутствие серьезного исследования уровня фактического участия населения в переписи и влиявших на него факторов.  </a:t>
            </a:r>
            <a:endParaRPr lang="ru-RU" sz="2000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2123728" y="5661248"/>
            <a:ext cx="4392488" cy="729372"/>
            <a:chOff x="2123728" y="5661248"/>
            <a:chExt cx="4392488" cy="729372"/>
          </a:xfrm>
        </p:grpSpPr>
        <p:sp>
          <p:nvSpPr>
            <p:cNvPr id="4" name="Стрелка вниз 3"/>
            <p:cNvSpPr/>
            <p:nvPr/>
          </p:nvSpPr>
          <p:spPr>
            <a:xfrm>
              <a:off x="4067944" y="5661248"/>
              <a:ext cx="432048" cy="36004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123728" y="6021288"/>
              <a:ext cx="43924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/>
                <a:t>Сомнения в качестве данных ВПН-2010</a:t>
              </a:r>
              <a:endParaRPr lang="ru-RU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>
            <a:normAutofit fontScale="90000"/>
          </a:bodyPr>
          <a:lstStyle/>
          <a:p>
            <a:pPr lvl="0">
              <a:defRPr/>
            </a:pPr>
            <a:r>
              <a:rPr lang="ru-RU" sz="3600" dirty="0" smtClean="0"/>
              <a:t>Поиски новых методов получения информации</a:t>
            </a:r>
            <a:r>
              <a:rPr lang="ru-RU" sz="4000" dirty="0" smtClean="0"/>
              <a:t> </a:t>
            </a:r>
            <a:br>
              <a:rPr lang="ru-RU" sz="4000" dirty="0" smtClean="0"/>
            </a:br>
            <a:r>
              <a:rPr lang="ru-RU" sz="2700" dirty="0" smtClean="0">
                <a:solidFill>
                  <a:srgbClr val="C00000"/>
                </a:solidFill>
              </a:rPr>
              <a:t>Многоканальный подход. </a:t>
            </a:r>
            <a:r>
              <a:rPr lang="ru-RU" sz="2700" dirty="0" smtClean="0">
                <a:solidFill>
                  <a:srgbClr val="00B050"/>
                </a:solidFill>
              </a:rPr>
              <a:t>Опыт Канады</a:t>
            </a:r>
            <a:endParaRPr lang="ru-RU" sz="2700" dirty="0">
              <a:solidFill>
                <a:srgbClr val="00B05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915816" y="1268760"/>
            <a:ext cx="3240360" cy="43204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Метод почтовой рассылки 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292080" y="1844824"/>
            <a:ext cx="3024336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Нет адресов (20%)</a:t>
            </a:r>
            <a:endParaRPr lang="ru-RU" sz="16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11560" y="1916832"/>
            <a:ext cx="3312368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C00000"/>
                </a:solidFill>
              </a:rPr>
              <a:t> </a:t>
            </a:r>
            <a:r>
              <a:rPr lang="ru-RU" sz="1600" dirty="0" smtClean="0"/>
              <a:t>Есть адреса (80%)</a:t>
            </a:r>
            <a:endParaRPr lang="ru-RU" sz="16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0" y="2492896"/>
            <a:ext cx="2123728" cy="792088"/>
          </a:xfrm>
          <a:prstGeom prst="roundRect">
            <a:avLst/>
          </a:prstGeom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75% :  Письмо с  кодом  + телефон службы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411760" y="2564904"/>
            <a:ext cx="2232248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25%: Рассылка переписных листов </a:t>
            </a:r>
            <a:r>
              <a:rPr lang="en-US" sz="1600" dirty="0" smtClean="0"/>
              <a:t>+ </a:t>
            </a:r>
            <a:r>
              <a:rPr lang="ru-RU" sz="1600" dirty="0" smtClean="0"/>
              <a:t>код</a:t>
            </a:r>
            <a:endParaRPr lang="ru-RU" sz="16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127776" y="2492896"/>
            <a:ext cx="2016224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sz="1600" dirty="0" smtClean="0"/>
              <a:t>Личное</a:t>
            </a:r>
            <a:r>
              <a:rPr lang="ru-RU" sz="1400" dirty="0" smtClean="0"/>
              <a:t> интервью (2%): коренные народы, северные территории</a:t>
            </a:r>
            <a:endParaRPr lang="ru-RU" sz="14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88024" y="2564904"/>
            <a:ext cx="2232248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Разнос и сбор счетчиками   бумажных переписных листов, содержащих код.(18%)</a:t>
            </a:r>
            <a:endParaRPr lang="ru-RU" sz="14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67544" y="3429000"/>
            <a:ext cx="3168352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 Письмо-напоминание с кодом  + телефон службы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9512" y="4149080"/>
            <a:ext cx="2016224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sz="1600" dirty="0" smtClean="0"/>
              <a:t> Рассылка переписных листов </a:t>
            </a:r>
            <a:r>
              <a:rPr lang="en-US" sz="1600" dirty="0" smtClean="0"/>
              <a:t>+</a:t>
            </a:r>
            <a:r>
              <a:rPr lang="ru-RU" sz="1600" dirty="0" smtClean="0"/>
              <a:t> новый </a:t>
            </a:r>
            <a:r>
              <a:rPr lang="en-US" sz="1600" dirty="0" smtClean="0"/>
              <a:t> </a:t>
            </a:r>
            <a:r>
              <a:rPr lang="ru-RU" sz="1600" dirty="0" smtClean="0"/>
              <a:t>код</a:t>
            </a:r>
            <a:endParaRPr lang="ru-RU" sz="16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483768" y="4221088"/>
            <a:ext cx="1835696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sz="1600" dirty="0" smtClean="0"/>
              <a:t> Телефонное уведомление</a:t>
            </a:r>
            <a:endParaRPr lang="ru-RU" sz="16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043608" y="5157192"/>
            <a:ext cx="2736304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sz="1600" dirty="0" smtClean="0"/>
              <a:t>  Установление личного контакта</a:t>
            </a:r>
            <a:endParaRPr lang="ru-RU" sz="1600" dirty="0"/>
          </a:p>
        </p:txBody>
      </p:sp>
      <p:grpSp>
        <p:nvGrpSpPr>
          <p:cNvPr id="35" name="Группа 34"/>
          <p:cNvGrpSpPr/>
          <p:nvPr/>
        </p:nvGrpSpPr>
        <p:grpSpPr>
          <a:xfrm>
            <a:off x="2195736" y="3212976"/>
            <a:ext cx="144016" cy="207640"/>
            <a:chOff x="2267744" y="3284984"/>
            <a:chExt cx="144016" cy="207640"/>
          </a:xfrm>
        </p:grpSpPr>
        <p:cxnSp>
          <p:nvCxnSpPr>
            <p:cNvPr id="29" name="Прямая со стрелкой 28"/>
            <p:cNvCxnSpPr/>
            <p:nvPr/>
          </p:nvCxnSpPr>
          <p:spPr>
            <a:xfrm>
              <a:off x="2339752" y="3284984"/>
              <a:ext cx="0" cy="207640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>
              <a:off x="2267744" y="3284984"/>
              <a:ext cx="144016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Группа 36"/>
          <p:cNvGrpSpPr/>
          <p:nvPr/>
        </p:nvGrpSpPr>
        <p:grpSpPr>
          <a:xfrm>
            <a:off x="1115616" y="1700808"/>
            <a:ext cx="6840760" cy="2511896"/>
            <a:chOff x="1043608" y="1772816"/>
            <a:chExt cx="6840760" cy="2511896"/>
          </a:xfrm>
        </p:grpSpPr>
        <p:cxnSp>
          <p:nvCxnSpPr>
            <p:cNvPr id="18" name="Прямая со стрелкой 17"/>
            <p:cNvCxnSpPr/>
            <p:nvPr/>
          </p:nvCxnSpPr>
          <p:spPr>
            <a:xfrm>
              <a:off x="6156176" y="1772816"/>
              <a:ext cx="288032" cy="144016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 стрелкой 18"/>
            <p:cNvCxnSpPr/>
            <p:nvPr/>
          </p:nvCxnSpPr>
          <p:spPr>
            <a:xfrm flipH="1">
              <a:off x="2555776" y="1772816"/>
              <a:ext cx="368424" cy="207640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 стрелкой 20"/>
            <p:cNvCxnSpPr/>
            <p:nvPr/>
          </p:nvCxnSpPr>
          <p:spPr>
            <a:xfrm>
              <a:off x="7596336" y="2420888"/>
              <a:ext cx="288032" cy="144016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 стрелкой 21"/>
            <p:cNvCxnSpPr/>
            <p:nvPr/>
          </p:nvCxnSpPr>
          <p:spPr>
            <a:xfrm flipH="1">
              <a:off x="6228184" y="2348880"/>
              <a:ext cx="296416" cy="135632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 стрелкой 23"/>
            <p:cNvCxnSpPr/>
            <p:nvPr/>
          </p:nvCxnSpPr>
          <p:spPr>
            <a:xfrm flipH="1">
              <a:off x="1403648" y="2420888"/>
              <a:ext cx="296416" cy="135632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 стрелкой 24"/>
            <p:cNvCxnSpPr/>
            <p:nvPr/>
          </p:nvCxnSpPr>
          <p:spPr>
            <a:xfrm>
              <a:off x="2915816" y="2420888"/>
              <a:ext cx="415280" cy="207640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 стрелкой 26"/>
            <p:cNvCxnSpPr/>
            <p:nvPr/>
          </p:nvCxnSpPr>
          <p:spPr>
            <a:xfrm>
              <a:off x="3059832" y="4077072"/>
              <a:ext cx="415280" cy="207640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 стрелкой 27"/>
            <p:cNvCxnSpPr/>
            <p:nvPr/>
          </p:nvCxnSpPr>
          <p:spPr>
            <a:xfrm flipH="1">
              <a:off x="1043608" y="4077072"/>
              <a:ext cx="296416" cy="135632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Группа 37"/>
          <p:cNvGrpSpPr/>
          <p:nvPr/>
        </p:nvGrpSpPr>
        <p:grpSpPr>
          <a:xfrm>
            <a:off x="2339752" y="4869160"/>
            <a:ext cx="144016" cy="207640"/>
            <a:chOff x="2267744" y="3284984"/>
            <a:chExt cx="144016" cy="207640"/>
          </a:xfrm>
        </p:grpSpPr>
        <p:cxnSp>
          <p:nvCxnSpPr>
            <p:cNvPr id="39" name="Прямая со стрелкой 38"/>
            <p:cNvCxnSpPr/>
            <p:nvPr/>
          </p:nvCxnSpPr>
          <p:spPr>
            <a:xfrm>
              <a:off x="2339752" y="3284984"/>
              <a:ext cx="0" cy="207640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>
              <a:off x="2267744" y="3284984"/>
              <a:ext cx="144016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Скругленный прямоугольник 41"/>
          <p:cNvSpPr/>
          <p:nvPr/>
        </p:nvSpPr>
        <p:spPr>
          <a:xfrm>
            <a:off x="4716016" y="3645024"/>
            <a:ext cx="2232248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Общее почтовое безадресное напоминание</a:t>
            </a:r>
            <a:endParaRPr lang="ru-RU" sz="1600" dirty="0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4860032" y="4509120"/>
            <a:ext cx="2088232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sz="1600" dirty="0" smtClean="0"/>
              <a:t>  Установление личного контакта  </a:t>
            </a:r>
            <a:endParaRPr lang="ru-RU" sz="1600" dirty="0"/>
          </a:p>
        </p:txBody>
      </p:sp>
      <p:grpSp>
        <p:nvGrpSpPr>
          <p:cNvPr id="44" name="Группа 43"/>
          <p:cNvGrpSpPr/>
          <p:nvPr/>
        </p:nvGrpSpPr>
        <p:grpSpPr>
          <a:xfrm>
            <a:off x="5724128" y="3501008"/>
            <a:ext cx="144016" cy="207640"/>
            <a:chOff x="2267744" y="3284984"/>
            <a:chExt cx="144016" cy="207640"/>
          </a:xfrm>
        </p:grpSpPr>
        <p:cxnSp>
          <p:nvCxnSpPr>
            <p:cNvPr id="45" name="Прямая со стрелкой 44"/>
            <p:cNvCxnSpPr/>
            <p:nvPr/>
          </p:nvCxnSpPr>
          <p:spPr>
            <a:xfrm>
              <a:off x="2339752" y="3284984"/>
              <a:ext cx="0" cy="207640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/>
          </p:nvCxnSpPr>
          <p:spPr>
            <a:xfrm>
              <a:off x="2267744" y="3284984"/>
              <a:ext cx="144016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Группа 48"/>
          <p:cNvGrpSpPr/>
          <p:nvPr/>
        </p:nvGrpSpPr>
        <p:grpSpPr>
          <a:xfrm>
            <a:off x="5724128" y="4365104"/>
            <a:ext cx="144016" cy="207640"/>
            <a:chOff x="2267744" y="3284984"/>
            <a:chExt cx="144016" cy="207640"/>
          </a:xfrm>
        </p:grpSpPr>
        <p:cxnSp>
          <p:nvCxnSpPr>
            <p:cNvPr id="50" name="Прямая со стрелкой 49"/>
            <p:cNvCxnSpPr/>
            <p:nvPr/>
          </p:nvCxnSpPr>
          <p:spPr>
            <a:xfrm>
              <a:off x="2339752" y="3284984"/>
              <a:ext cx="0" cy="207640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50"/>
            <p:cNvCxnSpPr/>
            <p:nvPr/>
          </p:nvCxnSpPr>
          <p:spPr>
            <a:xfrm>
              <a:off x="2267744" y="3284984"/>
              <a:ext cx="144016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Группа 53"/>
          <p:cNvGrpSpPr/>
          <p:nvPr/>
        </p:nvGrpSpPr>
        <p:grpSpPr>
          <a:xfrm>
            <a:off x="4427984" y="4221088"/>
            <a:ext cx="4716016" cy="2636912"/>
            <a:chOff x="4427984" y="4221088"/>
            <a:chExt cx="4716016" cy="2636912"/>
          </a:xfrm>
        </p:grpSpPr>
        <p:sp>
          <p:nvSpPr>
            <p:cNvPr id="52" name="Скругленный прямоугольник 51"/>
            <p:cNvSpPr/>
            <p:nvPr/>
          </p:nvSpPr>
          <p:spPr>
            <a:xfrm>
              <a:off x="7127776" y="4221088"/>
              <a:ext cx="1764704" cy="432048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</a:rPr>
                <a:t>Результат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graphicFrame>
          <p:nvGraphicFramePr>
            <p:cNvPr id="53" name="Диаграмма 52"/>
            <p:cNvGraphicFramePr/>
            <p:nvPr/>
          </p:nvGraphicFramePr>
          <p:xfrm>
            <a:off x="4427984" y="5373216"/>
            <a:ext cx="4716016" cy="148478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</p:grpSp>
      <p:sp>
        <p:nvSpPr>
          <p:cNvPr id="55" name="Стрелка вниз 54"/>
          <p:cNvSpPr/>
          <p:nvPr/>
        </p:nvSpPr>
        <p:spPr>
          <a:xfrm>
            <a:off x="7956376" y="4725144"/>
            <a:ext cx="360040" cy="432048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4067944" y="1988840"/>
            <a:ext cx="1152128" cy="216024"/>
          </a:xfrm>
          <a:prstGeom prst="roundRect">
            <a:avLst/>
          </a:prstGeom>
          <a:noFill/>
          <a:ln w="9525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Группа 2</a:t>
            </a:r>
            <a:endParaRPr lang="ru-RU" dirty="0">
              <a:solidFill>
                <a:srgbClr val="00B050"/>
              </a:solidFill>
            </a:endParaRPr>
          </a:p>
        </p:txBody>
      </p:sp>
      <p:grpSp>
        <p:nvGrpSpPr>
          <p:cNvPr id="61" name="Группа 60"/>
          <p:cNvGrpSpPr/>
          <p:nvPr/>
        </p:nvGrpSpPr>
        <p:grpSpPr>
          <a:xfrm>
            <a:off x="179512" y="1484784"/>
            <a:ext cx="1152128" cy="1008112"/>
            <a:chOff x="179512" y="1484784"/>
            <a:chExt cx="1152128" cy="1008112"/>
          </a:xfrm>
        </p:grpSpPr>
        <p:sp>
          <p:nvSpPr>
            <p:cNvPr id="58" name="Скругленный прямоугольник 57"/>
            <p:cNvSpPr/>
            <p:nvPr/>
          </p:nvSpPr>
          <p:spPr>
            <a:xfrm>
              <a:off x="179512" y="1484784"/>
              <a:ext cx="1152128" cy="216024"/>
            </a:xfrm>
            <a:prstGeom prst="roundRect">
              <a:avLst/>
            </a:prstGeom>
            <a:noFill/>
            <a:ln w="9525">
              <a:solidFill>
                <a:schemeClr val="tx2">
                  <a:lumMod val="60000"/>
                  <a:lumOff val="4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Группа 1</a:t>
              </a:r>
              <a:endParaRPr lang="ru-RU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cxnSp>
          <p:nvCxnSpPr>
            <p:cNvPr id="60" name="Прямая со стрелкой 59"/>
            <p:cNvCxnSpPr/>
            <p:nvPr/>
          </p:nvCxnSpPr>
          <p:spPr>
            <a:xfrm>
              <a:off x="251520" y="1772816"/>
              <a:ext cx="0" cy="720080"/>
            </a:xfrm>
            <a:prstGeom prst="straightConnector1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8" name="Прямая со стрелкой 47"/>
          <p:cNvCxnSpPr>
            <a:stCxn id="56" idx="2"/>
          </p:cNvCxnSpPr>
          <p:nvPr/>
        </p:nvCxnSpPr>
        <p:spPr>
          <a:xfrm flipH="1">
            <a:off x="4572000" y="2204864"/>
            <a:ext cx="72008" cy="36004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79512" y="1000137"/>
          <a:ext cx="8784976" cy="5731059"/>
        </p:xfrm>
        <a:graphic>
          <a:graphicData uri="http://schemas.openxmlformats.org/drawingml/2006/table">
            <a:tbl>
              <a:tblPr/>
              <a:tblGrid>
                <a:gridCol w="310825"/>
                <a:gridCol w="1401502"/>
                <a:gridCol w="2010121"/>
                <a:gridCol w="393317"/>
                <a:gridCol w="530835"/>
                <a:gridCol w="1016443"/>
                <a:gridCol w="1358311"/>
                <a:gridCol w="674576"/>
                <a:gridCol w="1089046"/>
              </a:tblGrid>
              <a:tr h="294985">
                <a:tc rowSpan="2"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539" marR="305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Arial"/>
                          <a:ea typeface="Times New Roman"/>
                          <a:cs typeface="Times New Roman"/>
                        </a:rPr>
                        <a:t>       Метод</a:t>
                      </a:r>
                      <a:r>
                        <a:rPr lang="ru-RU" sz="1000" b="1" baseline="0" dirty="0" smtClean="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b="1" dirty="0" smtClean="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b="1" dirty="0">
                          <a:latin typeface="Arial"/>
                          <a:ea typeface="Times New Roman"/>
                          <a:cs typeface="Times New Roman"/>
                        </a:rPr>
                        <a:t>переписи</a:t>
                      </a:r>
                      <a:endParaRPr lang="ru-RU" sz="10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539" marR="305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Arial"/>
                          <a:ea typeface="Times New Roman"/>
                          <a:cs typeface="Times New Roman"/>
                        </a:rPr>
                        <a:t>Традиционная</a:t>
                      </a:r>
                      <a:endParaRPr lang="ru-RU" sz="10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539" marR="305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/>
                          <a:ea typeface="Times New Roman"/>
                          <a:cs typeface="Times New Roman"/>
                        </a:rPr>
                        <a:t>"Скользящий" принцип</a:t>
                      </a:r>
                      <a:endParaRPr lang="ru-RU" sz="10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539" marR="305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/>
                          <a:ea typeface="Times New Roman"/>
                          <a:cs typeface="Times New Roman"/>
                        </a:rPr>
                        <a:t>Комбинированный подход </a:t>
                      </a:r>
                      <a:endParaRPr lang="ru-RU" sz="10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539" marR="305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Arial"/>
                          <a:ea typeface="Times New Roman"/>
                          <a:cs typeface="Times New Roman"/>
                        </a:rPr>
                        <a:t>Регистры </a:t>
                      </a:r>
                      <a:endParaRPr lang="ru-RU" sz="10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539" marR="305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2949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Arial"/>
                          <a:ea typeface="Times New Roman"/>
                          <a:cs typeface="Times New Roman"/>
                        </a:rPr>
                        <a:t>Способ</a:t>
                      </a:r>
                      <a:r>
                        <a:rPr lang="ru-RU" sz="1000" b="1" baseline="0" dirty="0" smtClean="0">
                          <a:latin typeface="Arial"/>
                          <a:ea typeface="Times New Roman"/>
                          <a:cs typeface="Times New Roman"/>
                        </a:rPr>
                        <a:t> получения</a:t>
                      </a:r>
                      <a:r>
                        <a:rPr lang="ru-RU" sz="1000" b="1" dirty="0" smtClean="0">
                          <a:latin typeface="Arial"/>
                          <a:ea typeface="Times New Roman"/>
                          <a:cs typeface="Times New Roman"/>
                        </a:rPr>
                        <a:t>                  </a:t>
                      </a:r>
                      <a:r>
                        <a:rPr lang="ru-RU" sz="1000" b="1" dirty="0">
                          <a:latin typeface="Arial"/>
                          <a:ea typeface="Times New Roman"/>
                          <a:cs typeface="Times New Roman"/>
                        </a:rPr>
                        <a:t>информации</a:t>
                      </a:r>
                      <a:endParaRPr lang="ru-RU" sz="10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539" marR="305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Arial"/>
                          <a:ea typeface="Times New Roman"/>
                          <a:cs typeface="Times New Roman"/>
                        </a:rPr>
                        <a:t>Сплошной опрос</a:t>
                      </a:r>
                      <a:endParaRPr lang="ru-RU" sz="9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539" marR="305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Arial"/>
                          <a:ea typeface="Times New Roman"/>
                          <a:cs typeface="Times New Roman"/>
                        </a:rPr>
                        <a:t>ВОН</a:t>
                      </a:r>
                      <a:endParaRPr lang="ru-RU" sz="9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539" marR="305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indent="6858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Arial"/>
                          <a:ea typeface="Times New Roman"/>
                          <a:cs typeface="Times New Roman"/>
                        </a:rPr>
                        <a:t>Опрос</a:t>
                      </a:r>
                      <a:endParaRPr lang="ru-RU" sz="9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539" marR="305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indent="3175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/>
                          <a:ea typeface="Times New Roman"/>
                          <a:cs typeface="Times New Roman"/>
                        </a:rPr>
                        <a:t>Регистр и  </a:t>
                      </a:r>
                      <a:r>
                        <a:rPr lang="ru-RU" sz="800" i="1">
                          <a:latin typeface="Arial"/>
                          <a:ea typeface="Times New Roman"/>
                          <a:cs typeface="Times New Roman"/>
                        </a:rPr>
                        <a:t>сплошной</a:t>
                      </a:r>
                      <a:r>
                        <a:rPr lang="ru-RU" sz="80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800" i="1">
                          <a:latin typeface="Arial"/>
                          <a:ea typeface="Times New Roman"/>
                          <a:cs typeface="Times New Roman"/>
                        </a:rPr>
                        <a:t>опрос</a:t>
                      </a:r>
                      <a:endParaRPr lang="ru-RU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539" marR="305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Arial"/>
                          <a:ea typeface="Times New Roman"/>
                          <a:cs typeface="Times New Roman"/>
                        </a:rPr>
                        <a:t>Регистр и </a:t>
                      </a:r>
                      <a:r>
                        <a:rPr lang="ru-RU" sz="800" i="1" dirty="0" smtClean="0">
                          <a:latin typeface="Arial"/>
                          <a:ea typeface="Times New Roman"/>
                          <a:cs typeface="Times New Roman"/>
                        </a:rPr>
                        <a:t>спец.ВОН</a:t>
                      </a:r>
                      <a:endParaRPr lang="ru-RU" sz="9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539" marR="305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Arial"/>
                          <a:ea typeface="Times New Roman"/>
                          <a:cs typeface="Times New Roman"/>
                        </a:rPr>
                        <a:t>Регистр и </a:t>
                      </a:r>
                      <a:r>
                        <a:rPr lang="ru-RU" sz="800" i="1" dirty="0" smtClean="0">
                          <a:latin typeface="Arial"/>
                          <a:ea typeface="Times New Roman"/>
                          <a:cs typeface="Times New Roman"/>
                        </a:rPr>
                        <a:t>сущ..</a:t>
                      </a:r>
                      <a:r>
                        <a:rPr lang="ru-RU" sz="800" i="1" baseline="0" dirty="0" smtClean="0">
                          <a:latin typeface="Arial"/>
                          <a:ea typeface="Times New Roman"/>
                          <a:cs typeface="Times New Roman"/>
                        </a:rPr>
                        <a:t> ВОН</a:t>
                      </a:r>
                      <a:endParaRPr lang="ru-RU" sz="9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539" marR="305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800" dirty="0" err="1" smtClean="0">
                          <a:latin typeface="Arial"/>
                          <a:ea typeface="Times New Roman"/>
                          <a:cs typeface="Times New Roman"/>
                        </a:rPr>
                        <a:t>Адм-ные</a:t>
                      </a:r>
                      <a:r>
                        <a:rPr lang="ru-RU" sz="800" dirty="0" smtClean="0">
                          <a:latin typeface="Arial"/>
                          <a:ea typeface="Times New Roman"/>
                          <a:cs typeface="Times New Roman"/>
                        </a:rPr>
                        <a:t> данные</a:t>
                      </a:r>
                      <a:endParaRPr lang="ru-RU" sz="9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539" marR="305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796459">
                <a:tc rowSpan="3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Arial"/>
                          <a:ea typeface="Times New Roman"/>
                          <a:cs typeface="Times New Roman"/>
                        </a:rPr>
                        <a:t>Личное интервью</a:t>
                      </a:r>
                      <a:endParaRPr lang="ru-RU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539" marR="30539" marT="0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Arial"/>
                          <a:ea typeface="Times New Roman"/>
                          <a:cs typeface="Times New Roman"/>
                        </a:rPr>
                        <a:t>Интервью с бумажным переписным листом</a:t>
                      </a:r>
                      <a:endParaRPr lang="ru-RU" sz="9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539" marR="305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Arial"/>
                          <a:ea typeface="Times New Roman"/>
                          <a:cs typeface="Times New Roman"/>
                        </a:rPr>
                        <a:t>Албания, Аргентина</a:t>
                      </a:r>
                      <a:r>
                        <a:rPr lang="ru-RU" sz="800" baseline="30000" dirty="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800" dirty="0">
                          <a:latin typeface="Arial"/>
                          <a:ea typeface="Times New Roman"/>
                          <a:cs typeface="Times New Roman"/>
                        </a:rPr>
                        <a:t>, Болгария</a:t>
                      </a:r>
                      <a:r>
                        <a:rPr lang="ru-RU" sz="800" baseline="-25000" dirty="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800" dirty="0">
                          <a:latin typeface="Arial"/>
                          <a:ea typeface="Times New Roman"/>
                          <a:cs typeface="Times New Roman"/>
                        </a:rPr>
                        <a:t>, Венгрия</a:t>
                      </a:r>
                      <a:r>
                        <a:rPr lang="ru-RU" sz="800" baseline="-25000" dirty="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800" dirty="0">
                          <a:latin typeface="Arial"/>
                          <a:ea typeface="Times New Roman"/>
                          <a:cs typeface="Times New Roman"/>
                        </a:rPr>
                        <a:t>, Греция, Гон-Конг</a:t>
                      </a:r>
                      <a:r>
                        <a:rPr lang="ru-RU" sz="800" baseline="30000" dirty="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800" dirty="0">
                          <a:latin typeface="Arial"/>
                          <a:ea typeface="Times New Roman"/>
                          <a:cs typeface="Times New Roman"/>
                        </a:rPr>
                        <a:t>, Индия</a:t>
                      </a:r>
                      <a:r>
                        <a:rPr lang="ru-RU" sz="800" baseline="30000" dirty="0"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ru-RU" sz="800" dirty="0">
                          <a:latin typeface="Arial"/>
                          <a:ea typeface="Times New Roman"/>
                          <a:cs typeface="Times New Roman"/>
                        </a:rPr>
                        <a:t>, Канада</a:t>
                      </a:r>
                      <a:r>
                        <a:rPr lang="ru-RU" sz="800" baseline="-25000" dirty="0"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ru-RU" sz="800" baseline="30000" dirty="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800" dirty="0">
                          <a:latin typeface="Arial"/>
                          <a:ea typeface="Times New Roman"/>
                          <a:cs typeface="Times New Roman"/>
                        </a:rPr>
                        <a:t>, Корея, Мексика</a:t>
                      </a:r>
                      <a:r>
                        <a:rPr lang="ru-RU" sz="800" baseline="30000" dirty="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800" dirty="0">
                          <a:latin typeface="Arial"/>
                          <a:ea typeface="Times New Roman"/>
                          <a:cs typeface="Times New Roman"/>
                        </a:rPr>
                        <a:t>, Румыния, США</a:t>
                      </a:r>
                      <a:r>
                        <a:rPr lang="ru-RU" sz="800" baseline="-25000" dirty="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800" dirty="0">
                          <a:latin typeface="Arial"/>
                          <a:ea typeface="Times New Roman"/>
                          <a:cs typeface="Times New Roman"/>
                        </a:rPr>
                        <a:t>, Сербия, Хорватия,  Черногория, страны СНГ (</a:t>
                      </a:r>
                      <a:r>
                        <a:rPr lang="ru-RU" sz="600" dirty="0">
                          <a:latin typeface="Arial"/>
                          <a:ea typeface="Times New Roman"/>
                          <a:cs typeface="Times New Roman"/>
                        </a:rPr>
                        <a:t>Азербайджан, Армения, Беларусь, Казахстан, Кыргызстан, Молдова, Россия, Таджикистан, Туркмения, Украина, Узбекистан</a:t>
                      </a:r>
                      <a:r>
                        <a:rPr lang="ru-RU" sz="800" dirty="0">
                          <a:latin typeface="Arial"/>
                          <a:ea typeface="Times New Roman"/>
                          <a:cs typeface="Times New Roman"/>
                        </a:rPr>
                        <a:t>)   </a:t>
                      </a:r>
                      <a:endParaRPr lang="ru-RU" sz="9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539" marR="30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39" marR="30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539" marR="30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Arial"/>
                          <a:ea typeface="Times New Roman"/>
                          <a:cs typeface="Times New Roman"/>
                        </a:rPr>
                        <a:t>Литва</a:t>
                      </a:r>
                      <a:endParaRPr lang="ru-RU" sz="9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539" marR="30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Arial"/>
                          <a:ea typeface="Times New Roman"/>
                          <a:cs typeface="Times New Roman"/>
                        </a:rPr>
                        <a:t>Германия</a:t>
                      </a:r>
                      <a:r>
                        <a:rPr lang="ru-RU" sz="800" baseline="30000" dirty="0"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r>
                        <a:rPr lang="ru-RU" sz="800" dirty="0">
                          <a:latin typeface="Arial"/>
                          <a:ea typeface="Times New Roman"/>
                          <a:cs typeface="Times New Roman"/>
                        </a:rPr>
                        <a:t>, Турция</a:t>
                      </a:r>
                      <a:endParaRPr lang="ru-RU" sz="9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539" marR="30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539" marR="30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539" marR="30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8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/>
                          <a:ea typeface="Times New Roman"/>
                          <a:cs typeface="Times New Roman"/>
                        </a:rPr>
                        <a:t>Интервью с электронным переписным листом (CAPI)</a:t>
                      </a:r>
                      <a:endParaRPr lang="ru-RU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539" marR="305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/>
                          <a:ea typeface="Times New Roman"/>
                          <a:cs typeface="Times New Roman"/>
                        </a:rPr>
                        <a:t>Бразилия</a:t>
                      </a:r>
                      <a:r>
                        <a:rPr lang="ru-RU" sz="800" baseline="3000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800" baseline="-2500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539" marR="30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/>
                          <a:ea typeface="Times New Roman"/>
                          <a:cs typeface="Times New Roman"/>
                        </a:rPr>
                        <a:t>США</a:t>
                      </a:r>
                      <a:r>
                        <a:rPr lang="ru-RU" sz="800" baseline="-2500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ru-RU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539" marR="30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539" marR="30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/>
                          <a:ea typeface="Times New Roman"/>
                          <a:cs typeface="Times New Roman"/>
                        </a:rPr>
                        <a:t>Латвия, Польша, Эстония,</a:t>
                      </a:r>
                      <a:endParaRPr lang="ru-RU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539" marR="30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/>
                          <a:ea typeface="Times New Roman"/>
                          <a:cs typeface="Times New Roman"/>
                        </a:rPr>
                        <a:t>Израиль,  Испания</a:t>
                      </a:r>
                      <a:r>
                        <a:rPr lang="ru-RU" sz="800" baseline="30000"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r>
                        <a:rPr lang="ru-RU" sz="800">
                          <a:latin typeface="Arial"/>
                          <a:ea typeface="Times New Roman"/>
                          <a:cs typeface="Times New Roman"/>
                        </a:rPr>
                        <a:t>, Польша</a:t>
                      </a:r>
                      <a:r>
                        <a:rPr lang="ru-RU" sz="800" baseline="-25000">
                          <a:latin typeface="Arial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800">
                          <a:latin typeface="Arial"/>
                          <a:ea typeface="Times New Roman"/>
                          <a:cs typeface="Times New Roman"/>
                        </a:rPr>
                        <a:t>Сингапур</a:t>
                      </a:r>
                      <a:r>
                        <a:rPr lang="ru-RU" sz="800" baseline="-25000">
                          <a:latin typeface="Arial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800">
                          <a:latin typeface="Arial"/>
                          <a:ea typeface="Times New Roman"/>
                          <a:cs typeface="Times New Roman"/>
                        </a:rPr>
                        <a:t>Турция</a:t>
                      </a:r>
                      <a:endParaRPr lang="ru-RU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539" marR="30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539" marR="30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539" marR="30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8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/>
                          <a:ea typeface="Times New Roman"/>
                          <a:cs typeface="Times New Roman"/>
                        </a:rPr>
                        <a:t>Телефонное интервью с записью ответов в электронной форме  (CATI)</a:t>
                      </a:r>
                      <a:endParaRPr lang="ru-RU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539" marR="305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539" marR="30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/>
                          <a:ea typeface="Times New Roman"/>
                          <a:cs typeface="Times New Roman"/>
                        </a:rPr>
                        <a:t>США</a:t>
                      </a:r>
                      <a:r>
                        <a:rPr lang="ru-RU" sz="800" baseline="-25000"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ru-RU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539" marR="30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539" marR="30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Arial"/>
                          <a:ea typeface="Times New Roman"/>
                          <a:cs typeface="Times New Roman"/>
                        </a:rPr>
                        <a:t>Польша</a:t>
                      </a:r>
                      <a:endParaRPr lang="ru-RU" sz="9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539" marR="30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/>
                          <a:ea typeface="Times New Roman"/>
                          <a:cs typeface="Times New Roman"/>
                        </a:rPr>
                        <a:t>Израиль, Испания, Польша, Сингапур Швейцария</a:t>
                      </a:r>
                      <a:endParaRPr lang="ru-RU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539" marR="30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539" marR="30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ru-RU" sz="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539" marR="30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818">
                <a:tc rowSpan="5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Arial"/>
                          <a:ea typeface="Times New Roman"/>
                          <a:cs typeface="Times New Roman"/>
                        </a:rPr>
                        <a:t>Самоисчисление с бумажным переписным листом</a:t>
                      </a:r>
                      <a:endParaRPr lang="ru-RU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539" marR="30539" marT="0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/>
                          <a:ea typeface="Times New Roman"/>
                          <a:cs typeface="Times New Roman"/>
                        </a:rPr>
                        <a:t>Счетчики, самоисчисление, </a:t>
                      </a:r>
                      <a:r>
                        <a:rPr lang="ru-RU" sz="800" i="1">
                          <a:latin typeface="Arial"/>
                          <a:ea typeface="Times New Roman"/>
                          <a:cs typeface="Times New Roman"/>
                        </a:rPr>
                        <a:t>сбор счетчиками</a:t>
                      </a:r>
                      <a:endParaRPr lang="ru-RU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539" marR="305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/>
                          <a:ea typeface="Times New Roman"/>
                          <a:cs typeface="Times New Roman"/>
                        </a:rPr>
                        <a:t>Австралия,  Венгрия</a:t>
                      </a:r>
                      <a:r>
                        <a:rPr lang="ru-RU" sz="800" baseline="-25000"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ru-RU" sz="800">
                          <a:latin typeface="Arial"/>
                          <a:ea typeface="Times New Roman"/>
                          <a:cs typeface="Times New Roman"/>
                        </a:rPr>
                        <a:t>, Ирландия, Канада</a:t>
                      </a:r>
                      <a:r>
                        <a:rPr lang="ru-RU" sz="800" baseline="-25000"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ru-RU" sz="800">
                          <a:latin typeface="Arial"/>
                          <a:ea typeface="Times New Roman"/>
                          <a:cs typeface="Times New Roman"/>
                        </a:rPr>
                        <a:t>, Корея, Новая Зеландия</a:t>
                      </a:r>
                      <a:r>
                        <a:rPr lang="ru-RU" sz="800" baseline="30000"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ru-RU" sz="800">
                          <a:latin typeface="Arial"/>
                          <a:ea typeface="Times New Roman"/>
                          <a:cs typeface="Times New Roman"/>
                        </a:rPr>
                        <a:t>, Португалия</a:t>
                      </a:r>
                      <a:r>
                        <a:rPr lang="ru-RU" sz="800" baseline="-25000">
                          <a:latin typeface="Arial"/>
                          <a:ea typeface="Times New Roman"/>
                          <a:cs typeface="Times New Roman"/>
                        </a:rPr>
                        <a:t>2,</a:t>
                      </a:r>
                      <a:r>
                        <a:rPr lang="ru-RU" sz="800">
                          <a:latin typeface="Arial"/>
                          <a:ea typeface="Times New Roman"/>
                          <a:cs typeface="Times New Roman"/>
                        </a:rPr>
                        <a:t> Словакия</a:t>
                      </a:r>
                      <a:r>
                        <a:rPr lang="ru-RU" sz="800" baseline="-2500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800">
                          <a:latin typeface="Arial"/>
                          <a:ea typeface="Times New Roman"/>
                          <a:cs typeface="Times New Roman"/>
                        </a:rPr>
                        <a:t>, Япония</a:t>
                      </a:r>
                      <a:endParaRPr lang="ru-RU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539" marR="30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539" marR="30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/>
                          <a:ea typeface="Times New Roman"/>
                          <a:cs typeface="Times New Roman"/>
                        </a:rPr>
                        <a:t>Франция</a:t>
                      </a:r>
                      <a:endParaRPr lang="ru-RU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539" marR="30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800" baseline="-2500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800">
                          <a:latin typeface="Arial"/>
                          <a:ea typeface="Times New Roman"/>
                          <a:cs typeface="Times New Roman"/>
                        </a:rPr>
                        <a:t>Чехия</a:t>
                      </a:r>
                      <a:r>
                        <a:rPr lang="ru-RU" sz="800" baseline="-2500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ru-RU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539" marR="30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539" marR="30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539" marR="30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539" marR="30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8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/>
                          <a:ea typeface="Times New Roman"/>
                          <a:cs typeface="Times New Roman"/>
                        </a:rPr>
                        <a:t>Счетчики, самоисчисление, </a:t>
                      </a:r>
                      <a:r>
                        <a:rPr lang="ru-RU" sz="800" i="1">
                          <a:latin typeface="Arial"/>
                          <a:ea typeface="Times New Roman"/>
                          <a:cs typeface="Times New Roman"/>
                        </a:rPr>
                        <a:t>отправка почтой</a:t>
                      </a:r>
                      <a:endParaRPr lang="ru-RU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539" marR="305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/>
                          <a:ea typeface="Times New Roman"/>
                          <a:cs typeface="Times New Roman"/>
                        </a:rPr>
                        <a:t>Австралия, Новая Зеландия, </a:t>
                      </a:r>
                      <a:r>
                        <a:rPr lang="ru-RU" sz="800" baseline="-2500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800">
                          <a:latin typeface="Arial"/>
                          <a:ea typeface="Times New Roman"/>
                          <a:cs typeface="Times New Roman"/>
                        </a:rPr>
                        <a:t>Япония</a:t>
                      </a:r>
                      <a:endParaRPr lang="ru-RU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539" marR="30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539" marR="30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539" marR="30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800">
                          <a:latin typeface="Arial"/>
                          <a:ea typeface="Times New Roman"/>
                          <a:cs typeface="Times New Roman"/>
                        </a:rPr>
                        <a:t>Чехия</a:t>
                      </a:r>
                      <a:r>
                        <a:rPr lang="ru-RU" sz="800" baseline="-2500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ru-RU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539" marR="30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539" marR="30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539" marR="30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539" marR="30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9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/>
                          <a:ea typeface="Times New Roman"/>
                          <a:cs typeface="Times New Roman"/>
                        </a:rPr>
                        <a:t>Рассылка, самоисчисление, </a:t>
                      </a:r>
                      <a:r>
                        <a:rPr lang="ru-RU" sz="800" i="1">
                          <a:latin typeface="Arial"/>
                          <a:ea typeface="Times New Roman"/>
                          <a:cs typeface="Times New Roman"/>
                        </a:rPr>
                        <a:t>стационарные пункты приема </a:t>
                      </a:r>
                      <a:endParaRPr lang="ru-RU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539" marR="305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539" marR="30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539" marR="30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539" marR="30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/>
                          <a:ea typeface="Times New Roman"/>
                          <a:cs typeface="Times New Roman"/>
                        </a:rPr>
                        <a:t>Италия</a:t>
                      </a:r>
                      <a:r>
                        <a:rPr lang="ru-RU" sz="800" baseline="-2500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ru-RU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539" marR="30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539" marR="30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539" marR="30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539" marR="30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8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/>
                          <a:ea typeface="Times New Roman"/>
                          <a:cs typeface="Times New Roman"/>
                        </a:rPr>
                        <a:t>Рассылка почтой, самоисчисление, </a:t>
                      </a:r>
                      <a:r>
                        <a:rPr lang="ru-RU" sz="800" i="1">
                          <a:latin typeface="Arial"/>
                          <a:ea typeface="Times New Roman"/>
                          <a:cs typeface="Times New Roman"/>
                        </a:rPr>
                        <a:t>сбор счетчиками</a:t>
                      </a:r>
                      <a:endParaRPr lang="ru-RU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539" marR="305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/>
                          <a:ea typeface="Times New Roman"/>
                          <a:cs typeface="Times New Roman"/>
                        </a:rPr>
                        <a:t>Великобритания</a:t>
                      </a:r>
                      <a:r>
                        <a:rPr lang="ru-RU" sz="800" baseline="-2500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ru-RU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539" marR="30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539" marR="30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539" marR="30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Arial"/>
                          <a:ea typeface="Times New Roman"/>
                          <a:cs typeface="Times New Roman"/>
                        </a:rPr>
                        <a:t>Италия</a:t>
                      </a:r>
                      <a:r>
                        <a:rPr lang="ru-RU" sz="800" baseline="-25000" dirty="0"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ru-RU" sz="800" dirty="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ru-RU" sz="9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539" marR="30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/>
                          <a:ea typeface="Times New Roman"/>
                          <a:cs typeface="Times New Roman"/>
                        </a:rPr>
                        <a:t> Швейцария</a:t>
                      </a:r>
                      <a:endParaRPr lang="ru-RU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539" marR="30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539" marR="30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539" marR="30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7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Arial"/>
                          <a:ea typeface="Times New Roman"/>
                          <a:cs typeface="Times New Roman"/>
                        </a:rPr>
                        <a:t>Рассылка почтой, </a:t>
                      </a:r>
                      <a:r>
                        <a:rPr lang="ru-RU" sz="800" dirty="0" err="1">
                          <a:latin typeface="Arial"/>
                          <a:ea typeface="Times New Roman"/>
                          <a:cs typeface="Times New Roman"/>
                        </a:rPr>
                        <a:t>самоисчисление</a:t>
                      </a:r>
                      <a:r>
                        <a:rPr lang="ru-RU" sz="800" dirty="0">
                          <a:latin typeface="Arial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800" i="1" dirty="0">
                          <a:latin typeface="Arial"/>
                          <a:ea typeface="Times New Roman"/>
                          <a:cs typeface="Times New Roman"/>
                        </a:rPr>
                        <a:t>отправка почтой</a:t>
                      </a:r>
                      <a:endParaRPr lang="ru-RU" sz="9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539" marR="305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/>
                          <a:ea typeface="Times New Roman"/>
                          <a:cs typeface="Times New Roman"/>
                        </a:rPr>
                        <a:t>Великобритания, Гон-Конг, Канада</a:t>
                      </a:r>
                      <a:r>
                        <a:rPr lang="ru-RU" sz="800" baseline="-2500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800">
                          <a:latin typeface="Arial"/>
                          <a:ea typeface="Times New Roman"/>
                          <a:cs typeface="Times New Roman"/>
                        </a:rPr>
                        <a:t>, США</a:t>
                      </a:r>
                      <a:r>
                        <a:rPr lang="ru-RU" sz="800" baseline="-2500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539" marR="30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/>
                          <a:ea typeface="Times New Roman"/>
                          <a:cs typeface="Times New Roman"/>
                        </a:rPr>
                        <a:t>США</a:t>
                      </a:r>
                      <a:r>
                        <a:rPr lang="ru-RU" sz="800" baseline="-2500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539" marR="30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539" marR="30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Arial"/>
                          <a:ea typeface="Times New Roman"/>
                          <a:cs typeface="Times New Roman"/>
                        </a:rPr>
                        <a:t>Италия</a:t>
                      </a:r>
                      <a:r>
                        <a:rPr lang="ru-RU" sz="800" baseline="-25000" dirty="0" smtClean="0">
                          <a:latin typeface="Arial"/>
                          <a:ea typeface="Times New Roman"/>
                          <a:cs typeface="Times New Roman"/>
                        </a:rPr>
                        <a:t>3 </a:t>
                      </a:r>
                      <a:endParaRPr lang="ru-RU" sz="9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539" marR="30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/>
                          <a:ea typeface="Times New Roman"/>
                          <a:cs typeface="Times New Roman"/>
                        </a:rPr>
                        <a:t>Испания,  Швейцария</a:t>
                      </a:r>
                      <a:endParaRPr lang="ru-RU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539" marR="30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539" marR="30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539" marR="30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266">
                <a:tc rowSpan="2"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Arial"/>
                          <a:ea typeface="Times New Roman"/>
                          <a:cs typeface="Times New Roman"/>
                        </a:rPr>
                        <a:t>Интернет</a:t>
                      </a:r>
                      <a:endParaRPr lang="ru-RU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539" marR="30539" marT="0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/>
                          <a:ea typeface="Times New Roman"/>
                          <a:cs typeface="Times New Roman"/>
                        </a:rPr>
                        <a:t>Счетчики или рассылка, самоисчисление через Интернет   </a:t>
                      </a:r>
                      <a:endParaRPr lang="ru-RU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539" marR="305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/>
                          <a:ea typeface="Times New Roman"/>
                          <a:cs typeface="Times New Roman"/>
                        </a:rPr>
                        <a:t>Австралия, Великобритания, </a:t>
                      </a:r>
                      <a:r>
                        <a:rPr lang="ru-RU" sz="80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800">
                          <a:latin typeface="Arial"/>
                          <a:ea typeface="Times New Roman"/>
                          <a:cs typeface="Times New Roman"/>
                        </a:rPr>
                        <a:t>Португалия</a:t>
                      </a:r>
                      <a:r>
                        <a:rPr lang="ru-RU" sz="800" baseline="-2500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800">
                          <a:latin typeface="Arial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ru-RU" sz="800" baseline="-2500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800">
                          <a:latin typeface="Arial"/>
                          <a:ea typeface="Times New Roman"/>
                          <a:cs typeface="Times New Roman"/>
                        </a:rPr>
                        <a:t>Япония (Токио)</a:t>
                      </a:r>
                      <a:endParaRPr lang="ru-RU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539" marR="30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539" marR="30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539" marR="30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Arial"/>
                          <a:ea typeface="Times New Roman"/>
                          <a:cs typeface="Times New Roman"/>
                        </a:rPr>
                        <a:t>Италия</a:t>
                      </a:r>
                      <a:r>
                        <a:rPr lang="ru-RU" sz="800" baseline="-25000" dirty="0" smtClean="0">
                          <a:latin typeface="Arial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ru-RU" sz="800" dirty="0">
                          <a:latin typeface="Arial"/>
                          <a:ea typeface="Times New Roman"/>
                          <a:cs typeface="Times New Roman"/>
                        </a:rPr>
                        <a:t>, Чехия</a:t>
                      </a:r>
                      <a:r>
                        <a:rPr lang="ru-RU" sz="800" baseline="-25000" dirty="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ru-RU" sz="9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539" marR="30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Arial"/>
                          <a:ea typeface="Times New Roman"/>
                          <a:cs typeface="Times New Roman"/>
                        </a:rPr>
                        <a:t>Германия</a:t>
                      </a:r>
                      <a:endParaRPr lang="ru-RU" sz="9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539" marR="30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539" marR="30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539" marR="30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8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/>
                          <a:ea typeface="Times New Roman"/>
                          <a:cs typeface="Times New Roman"/>
                        </a:rPr>
                        <a:t>Самоисчисление через Интернет (CAII)</a:t>
                      </a:r>
                      <a:endParaRPr lang="ru-RU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539" marR="305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/>
                          <a:ea typeface="Times New Roman"/>
                          <a:cs typeface="Times New Roman"/>
                        </a:rPr>
                        <a:t>Бразилия</a:t>
                      </a:r>
                      <a:r>
                        <a:rPr lang="ru-RU" sz="800" baseline="-2500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800">
                          <a:latin typeface="Arial"/>
                          <a:ea typeface="Times New Roman"/>
                          <a:cs typeface="Times New Roman"/>
                        </a:rPr>
                        <a:t>, Болгария</a:t>
                      </a:r>
                      <a:r>
                        <a:rPr lang="ru-RU" sz="800" baseline="-2500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800">
                          <a:latin typeface="Arial"/>
                          <a:ea typeface="Times New Roman"/>
                          <a:cs typeface="Times New Roman"/>
                        </a:rPr>
                        <a:t>, Венгрия</a:t>
                      </a:r>
                      <a:r>
                        <a:rPr lang="ru-RU" sz="800" baseline="-2500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800">
                          <a:latin typeface="Arial"/>
                          <a:ea typeface="Times New Roman"/>
                          <a:cs typeface="Times New Roman"/>
                        </a:rPr>
                        <a:t>, Гон-Конг, Канада</a:t>
                      </a:r>
                      <a:r>
                        <a:rPr lang="ru-RU" sz="800" baseline="-2500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800">
                          <a:latin typeface="Arial"/>
                          <a:ea typeface="Times New Roman"/>
                          <a:cs typeface="Times New Roman"/>
                        </a:rPr>
                        <a:t>, Корея (выборка), Новая Зеландия</a:t>
                      </a:r>
                      <a:r>
                        <a:rPr lang="ru-RU" sz="800" baseline="-25000"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ru-RU" sz="800">
                          <a:latin typeface="Arial"/>
                          <a:ea typeface="Times New Roman"/>
                          <a:cs typeface="Times New Roman"/>
                        </a:rPr>
                        <a:t>, Словакия</a:t>
                      </a:r>
                      <a:r>
                        <a:rPr lang="ru-RU" sz="800" baseline="-2500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ru-RU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539" marR="30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539" marR="30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539" marR="30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/>
                          <a:ea typeface="Times New Roman"/>
                          <a:cs typeface="Times New Roman"/>
                        </a:rPr>
                        <a:t>Латвия, Литва, Польша, Эстония</a:t>
                      </a:r>
                      <a:endParaRPr lang="ru-RU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539" marR="30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/>
                          <a:ea typeface="Times New Roman"/>
                          <a:cs typeface="Times New Roman"/>
                        </a:rPr>
                        <a:t>Испания, Польша,    Сингапур, Швейцария</a:t>
                      </a:r>
                      <a:endParaRPr lang="ru-RU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539" marR="30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539" marR="30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539" marR="30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975">
                <a:tc>
                  <a:txBody>
                    <a:bodyPr/>
                    <a:lstStyle/>
                    <a:p>
                      <a:pPr algn="just"/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39" marR="30539" marT="0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/>
                          <a:ea typeface="Times New Roman"/>
                          <a:cs typeface="Times New Roman"/>
                        </a:rPr>
                        <a:t>Исчисление на основе административных данных</a:t>
                      </a:r>
                      <a:endParaRPr lang="ru-RU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539" marR="305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539" marR="30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539" marR="30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539" marR="30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Arial"/>
                          <a:ea typeface="Times New Roman"/>
                          <a:cs typeface="Times New Roman"/>
                        </a:rPr>
                        <a:t>Италия, Латвия, Литва, Польша, Чехия, Эстония</a:t>
                      </a:r>
                      <a:endParaRPr lang="ru-RU" sz="9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539" marR="30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Arial"/>
                          <a:ea typeface="Times New Roman"/>
                          <a:cs typeface="Times New Roman"/>
                        </a:rPr>
                        <a:t>Германия, Израиль, Испания, Польша, Сингапур, Турция, Швейцария</a:t>
                      </a:r>
                      <a:endParaRPr lang="ru-RU" sz="9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539" marR="30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/>
                          <a:ea typeface="Times New Roman"/>
                          <a:cs typeface="Times New Roman"/>
                        </a:rPr>
                        <a:t>Исландия, Нидерланды </a:t>
                      </a:r>
                      <a:endParaRPr lang="ru-RU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539" marR="30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Arial"/>
                          <a:ea typeface="Times New Roman"/>
                          <a:cs typeface="Times New Roman"/>
                        </a:rPr>
                        <a:t>Австрия, Бельгия, Дания</a:t>
                      </a:r>
                      <a:r>
                        <a:rPr lang="ru-RU" sz="800" baseline="30000" dirty="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800" dirty="0">
                          <a:latin typeface="Arial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ru-RU" sz="800" baseline="30000" dirty="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800" dirty="0">
                          <a:latin typeface="Arial"/>
                          <a:ea typeface="Times New Roman"/>
                          <a:cs typeface="Times New Roman"/>
                        </a:rPr>
                        <a:t>Норвегия, Словения, Финляндия, Швеция</a:t>
                      </a:r>
                      <a:endParaRPr lang="ru-RU" sz="9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539" marR="30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836">
                <a:tc>
                  <a:txBody>
                    <a:bodyPr/>
                    <a:lstStyle/>
                    <a:p>
                      <a:pPr algn="just"/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39" marR="30539" marT="0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Arial"/>
                          <a:ea typeface="Times New Roman"/>
                          <a:cs typeface="Times New Roman"/>
                        </a:rPr>
                        <a:t>Число стран по </a:t>
                      </a:r>
                      <a:r>
                        <a:rPr lang="ru-RU" sz="900" b="1" dirty="0" smtClean="0">
                          <a:latin typeface="Arial"/>
                          <a:ea typeface="Times New Roman"/>
                          <a:cs typeface="Times New Roman"/>
                        </a:rPr>
                        <a:t>методу</a:t>
                      </a:r>
                      <a:r>
                        <a:rPr lang="ru-RU" sz="900" b="1" baseline="0" dirty="0" smtClean="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900" b="1" dirty="0" smtClean="0">
                          <a:latin typeface="Arial"/>
                          <a:ea typeface="Times New Roman"/>
                          <a:cs typeface="Times New Roman"/>
                        </a:rPr>
                        <a:t>переписи</a:t>
                      </a:r>
                      <a:endParaRPr lang="ru-RU" sz="9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539" marR="305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Arial"/>
                          <a:ea typeface="Times New Roman"/>
                          <a:cs typeface="Times New Roman"/>
                        </a:rPr>
                        <a:t>34</a:t>
                      </a:r>
                      <a:endParaRPr lang="ru-RU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539" marR="305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539" marR="305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539" marR="305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ru-RU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539" marR="305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ru-RU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539" marR="305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ru-RU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539" marR="305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ru-RU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539" marR="305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</a:tbl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179512" y="188640"/>
            <a:ext cx="9144000" cy="692696"/>
          </a:xfrm>
          <a:prstGeom prst="rect">
            <a:avLst/>
          </a:prstGeom>
        </p:spPr>
        <p:txBody>
          <a:bodyPr vert="horz" anchor="b" anchorCtr="0"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Поиски новых:  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00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0" y="476672"/>
            <a:ext cx="9144000" cy="1584176"/>
            <a:chOff x="0" y="476672"/>
            <a:chExt cx="9144000" cy="1584176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971600" y="1124744"/>
              <a:ext cx="792088" cy="936104"/>
              <a:chOff x="971600" y="1124744"/>
              <a:chExt cx="792088" cy="936104"/>
            </a:xfrm>
          </p:grpSpPr>
          <p:cxnSp>
            <p:nvCxnSpPr>
              <p:cNvPr id="5" name="Прямая со стрелкой 4"/>
              <p:cNvCxnSpPr/>
              <p:nvPr/>
            </p:nvCxnSpPr>
            <p:spPr>
              <a:xfrm>
                <a:off x="1331640" y="1124744"/>
                <a:ext cx="432048" cy="0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Прямая со стрелкой 5"/>
              <p:cNvCxnSpPr/>
              <p:nvPr/>
            </p:nvCxnSpPr>
            <p:spPr>
              <a:xfrm flipH="1">
                <a:off x="971600" y="1628800"/>
                <a:ext cx="8384" cy="432048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Заголовок 1"/>
            <p:cNvSpPr txBox="1">
              <a:spLocks/>
            </p:cNvSpPr>
            <p:nvPr/>
          </p:nvSpPr>
          <p:spPr>
            <a:xfrm>
              <a:off x="0" y="476672"/>
              <a:ext cx="9144000" cy="548680"/>
            </a:xfrm>
            <a:prstGeom prst="rect">
              <a:avLst/>
            </a:prstGeom>
          </p:spPr>
          <p:txBody>
            <a:bodyPr vert="horz" anchor="b" anchorCtr="0">
              <a:noAutofit/>
            </a:bodyPr>
            <a:lstStyle/>
            <a:p>
              <a:pPr lvl="0">
                <a:spcBef>
                  <a:spcPct val="0"/>
                </a:spcBef>
              </a:pPr>
              <a:r>
                <a:rPr kumimoji="0" lang="ru-RU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   методов переписи     способов получения информации, 2010 г.</a:t>
              </a:r>
              <a:endParaRPr kumimoji="0" lang="ru-RU" sz="160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771800" y="476672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и</a:t>
            </a:r>
            <a:endParaRPr lang="ru-RU" sz="3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52400"/>
            <a:ext cx="8291264" cy="900336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Поиск  методов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>
                <a:solidFill>
                  <a:srgbClr val="C00000"/>
                </a:solidFill>
              </a:rPr>
              <a:t>Многоэтапный процесс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251520" y="1268760"/>
          <a:ext cx="8352928" cy="648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251520" y="2132856"/>
            <a:ext cx="4176464" cy="2232248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США:</a:t>
            </a:r>
          </a:p>
          <a:p>
            <a:pPr marL="180000" indent="-342900"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tx1"/>
                </a:solidFill>
              </a:rPr>
              <a:t>Снижение </a:t>
            </a:r>
            <a:r>
              <a:rPr lang="ru-RU" sz="1600" dirty="0" smtClean="0">
                <a:solidFill>
                  <a:schemeClr val="tx1"/>
                </a:solidFill>
              </a:rPr>
              <a:t>нагрузки на респондента – рост почтовых возвращений – рост  охвата переписи;</a:t>
            </a:r>
          </a:p>
          <a:p>
            <a:pPr marL="180000" indent="-342900"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tx1"/>
                </a:solidFill>
              </a:rPr>
              <a:t>Рост стоимости; </a:t>
            </a:r>
          </a:p>
          <a:p>
            <a:pPr marL="180000" indent="-342900"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tx1"/>
                </a:solidFill>
              </a:rPr>
              <a:t>Данные 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обследования </a:t>
            </a:r>
            <a:r>
              <a:rPr lang="ru-RU" sz="1600" dirty="0" smtClean="0">
                <a:solidFill>
                  <a:schemeClr val="tx1"/>
                </a:solidFill>
              </a:rPr>
              <a:t>востребованы</a:t>
            </a:r>
            <a:endParaRPr lang="ru-RU" sz="1600" dirty="0" smtClean="0">
              <a:solidFill>
                <a:schemeClr val="tx1"/>
              </a:solidFill>
            </a:endParaRPr>
          </a:p>
          <a:p>
            <a:pPr marL="180000" indent="-342900"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tx1"/>
                </a:solidFill>
              </a:rPr>
              <a:t>Использование  </a:t>
            </a:r>
            <a:r>
              <a:rPr lang="ru-RU" sz="1600" dirty="0" smtClean="0">
                <a:solidFill>
                  <a:schemeClr val="tx1"/>
                </a:solidFill>
              </a:rPr>
              <a:t>ресурсов ОАО в </a:t>
            </a:r>
            <a:r>
              <a:rPr lang="ru-RU" sz="1600" dirty="0" smtClean="0">
                <a:solidFill>
                  <a:schemeClr val="tx1"/>
                </a:solidFill>
              </a:rPr>
              <a:t>переписи</a:t>
            </a:r>
            <a:r>
              <a:rPr lang="ru-RU" sz="1400" dirty="0" smtClean="0">
                <a:solidFill>
                  <a:schemeClr val="tx1"/>
                </a:solidFill>
              </a:rPr>
              <a:t>)</a:t>
            </a:r>
            <a:endParaRPr lang="ru-RU" sz="1400" dirty="0" smtClean="0">
              <a:solidFill>
                <a:schemeClr val="tx1"/>
              </a:solidFill>
            </a:endParaRPr>
          </a:p>
          <a:p>
            <a:pPr marL="342900" indent="-342900"/>
            <a:r>
              <a:rPr lang="ru-RU" sz="1400" dirty="0" smtClean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ctr">
              <a:buFont typeface="+mj-lt"/>
              <a:buAutoNum type="arabicPeriod"/>
            </a:pP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39552" y="4581128"/>
            <a:ext cx="4716016" cy="2016224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Германия: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</a:rPr>
              <a:t>Положительная оценка населением нового метода переписи;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</a:rPr>
              <a:t>Недоверие со стороны  муниципальных властей к данным, т.к. численность  населения – основа   доходов  бюджетов</a:t>
            </a:r>
            <a:r>
              <a:rPr lang="ru-RU" dirty="0" smtClean="0">
                <a:solidFill>
                  <a:schemeClr val="tx1"/>
                </a:solidFill>
              </a:rPr>
              <a:t>;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88024" y="2060848"/>
            <a:ext cx="4032448" cy="1800200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Франция: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tx1"/>
                </a:solidFill>
              </a:rPr>
              <a:t>Счетчиков </a:t>
            </a:r>
            <a:r>
              <a:rPr lang="ru-RU" sz="1600" dirty="0" smtClean="0">
                <a:solidFill>
                  <a:schemeClr val="tx1"/>
                </a:solidFill>
              </a:rPr>
              <a:t>все также много;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tx1"/>
                </a:solidFill>
              </a:rPr>
              <a:t>Стоимость не снижается;</a:t>
            </a:r>
          </a:p>
          <a:p>
            <a:pPr marL="342900" indent="-342900" algn="ctr">
              <a:buFont typeface="+mj-lt"/>
              <a:buAutoNum type="arabicPeriod"/>
            </a:pPr>
            <a:endParaRPr lang="ru-RU" sz="1200" dirty="0" smtClean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652120" y="4365104"/>
            <a:ext cx="3491880" cy="1728192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Канада: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</a:rPr>
              <a:t>Положительная оценка использованного метода сбора информации;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</a:rPr>
              <a:t>Выше целевых установок.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924944"/>
            <a:ext cx="7506072" cy="1066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Международные тенденции. </a:t>
            </a:r>
            <a:br>
              <a:rPr lang="ru-RU" dirty="0" smtClean="0"/>
            </a:br>
            <a:r>
              <a:rPr lang="ru-RU" dirty="0" smtClean="0">
                <a:solidFill>
                  <a:srgbClr val="FFC000"/>
                </a:solidFill>
              </a:rPr>
              <a:t>Регистры адресов, зданий и жилых единиц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891540" lvl="1" indent="-342900">
              <a:buFont typeface="Arial" pitchFamily="34" charset="0"/>
              <a:buChar char="•"/>
            </a:pPr>
            <a:r>
              <a:rPr lang="ru-RU" b="1" dirty="0" smtClean="0"/>
              <a:t>Фокус внимания;</a:t>
            </a:r>
          </a:p>
          <a:p>
            <a:pPr marL="891540" lvl="1" indent="-342900">
              <a:buFont typeface="Arial" pitchFamily="34" charset="0"/>
              <a:buChar char="•"/>
            </a:pPr>
            <a:r>
              <a:rPr lang="ru-RU" b="1" dirty="0" smtClean="0"/>
              <a:t>Создание и актуализация;</a:t>
            </a:r>
          </a:p>
          <a:p>
            <a:pPr marL="891540" lvl="1" indent="-342900">
              <a:buFont typeface="Arial" pitchFamily="34" charset="0"/>
              <a:buChar char="•"/>
            </a:pPr>
            <a:r>
              <a:rPr lang="ru-RU" b="1" dirty="0" smtClean="0"/>
              <a:t> </a:t>
            </a:r>
            <a:r>
              <a:rPr lang="ru-RU" b="1" dirty="0" smtClean="0">
                <a:latin typeface="Calibri" pitchFamily="34" charset="0"/>
              </a:rPr>
              <a:t>Географическая привязка.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157592" cy="101696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3600" dirty="0" smtClean="0"/>
              <a:t>Регистры зданий и жилых единиц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2700" dirty="0" smtClean="0">
                <a:solidFill>
                  <a:srgbClr val="C00000"/>
                </a:solidFill>
              </a:rPr>
              <a:t>Фокус внимания 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412776"/>
            <a:ext cx="8964488" cy="4968552"/>
          </a:xfrm>
        </p:spPr>
        <p:txBody>
          <a:bodyPr>
            <a:normAutofit fontScale="70000" lnSpcReduction="20000"/>
          </a:bodyPr>
          <a:lstStyle/>
          <a:p>
            <a:pPr marL="216000" lvl="1">
              <a:spcBef>
                <a:spcPts val="600"/>
              </a:spcBef>
              <a:buClr>
                <a:schemeClr val="accent1"/>
              </a:buClr>
            </a:pPr>
            <a:r>
              <a:rPr lang="ru-RU" sz="2900" dirty="0" smtClean="0">
                <a:solidFill>
                  <a:schemeClr val="tx1"/>
                </a:solidFill>
              </a:rPr>
              <a:t>Актуальные  </a:t>
            </a:r>
            <a:r>
              <a:rPr lang="ru-RU" sz="2900" dirty="0" smtClean="0">
                <a:solidFill>
                  <a:srgbClr val="00B050"/>
                </a:solidFill>
              </a:rPr>
              <a:t>Регистры  адресов и зданий   </a:t>
            </a:r>
            <a:r>
              <a:rPr lang="ru-RU" sz="2900" dirty="0" smtClean="0">
                <a:solidFill>
                  <a:schemeClr val="tx1"/>
                </a:solidFill>
              </a:rPr>
              <a:t>-  </a:t>
            </a:r>
            <a:r>
              <a:rPr lang="ru-RU" sz="2900" b="1" dirty="0" smtClean="0">
                <a:solidFill>
                  <a:schemeClr val="tx1"/>
                </a:solidFill>
              </a:rPr>
              <a:t>необходимое условие </a:t>
            </a:r>
            <a:r>
              <a:rPr lang="ru-RU" sz="2900" dirty="0" smtClean="0">
                <a:solidFill>
                  <a:schemeClr val="tx1"/>
                </a:solidFill>
              </a:rPr>
              <a:t>(Польша, Израиль, Испания, Турция, Испания, Италия, Великобритания, США …).</a:t>
            </a:r>
            <a:endParaRPr lang="en-US" sz="2900" dirty="0" smtClean="0">
              <a:solidFill>
                <a:schemeClr val="tx1"/>
              </a:solidFill>
            </a:endParaRPr>
          </a:p>
          <a:p>
            <a:pPr marL="216000" lvl="1">
              <a:spcBef>
                <a:spcPts val="600"/>
              </a:spcBef>
              <a:buClr>
                <a:schemeClr val="accent1"/>
              </a:buClr>
            </a:pPr>
            <a:endParaRPr lang="ru-RU" sz="1900" dirty="0" smtClean="0">
              <a:solidFill>
                <a:schemeClr val="tx1"/>
              </a:solidFill>
            </a:endParaRPr>
          </a:p>
          <a:p>
            <a:pPr marL="216000" lvl="1">
              <a:spcBef>
                <a:spcPts val="600"/>
              </a:spcBef>
              <a:buClr>
                <a:schemeClr val="accent1"/>
              </a:buClr>
            </a:pPr>
            <a:endParaRPr lang="ru-RU" sz="1800" dirty="0" smtClean="0">
              <a:solidFill>
                <a:schemeClr val="tx1"/>
              </a:solidFill>
            </a:endParaRPr>
          </a:p>
          <a:p>
            <a:pPr marL="216000" lvl="1">
              <a:spcBef>
                <a:spcPts val="600"/>
              </a:spcBef>
              <a:buClr>
                <a:schemeClr val="accent1"/>
              </a:buClr>
            </a:pPr>
            <a:endParaRPr lang="ru-RU" sz="1800" dirty="0" smtClean="0">
              <a:solidFill>
                <a:schemeClr val="tx1"/>
              </a:solidFill>
            </a:endParaRPr>
          </a:p>
          <a:p>
            <a:pPr marL="216000" lvl="1">
              <a:spcBef>
                <a:spcPts val="600"/>
              </a:spcBef>
              <a:buClr>
                <a:schemeClr val="accent1"/>
              </a:buClr>
            </a:pPr>
            <a:endParaRPr lang="ru-RU" sz="1800" dirty="0" smtClean="0">
              <a:solidFill>
                <a:schemeClr val="tx1"/>
              </a:solidFill>
            </a:endParaRPr>
          </a:p>
          <a:p>
            <a:pPr marL="216000" lvl="1">
              <a:spcBef>
                <a:spcPts val="600"/>
              </a:spcBef>
              <a:buClr>
                <a:schemeClr val="accent1"/>
              </a:buClr>
            </a:pPr>
            <a:endParaRPr lang="ru-RU" sz="1800" dirty="0" smtClean="0">
              <a:solidFill>
                <a:schemeClr val="tx1"/>
              </a:solidFill>
            </a:endParaRPr>
          </a:p>
          <a:p>
            <a:pPr marL="216000" lvl="1">
              <a:spcBef>
                <a:spcPts val="600"/>
              </a:spcBef>
              <a:buClr>
                <a:schemeClr val="accent1"/>
              </a:buClr>
            </a:pPr>
            <a:endParaRPr lang="ru-RU" sz="1800" dirty="0" smtClean="0">
              <a:solidFill>
                <a:schemeClr val="tx1"/>
              </a:solidFill>
            </a:endParaRPr>
          </a:p>
          <a:p>
            <a:pPr marL="216000"/>
            <a:endParaRPr lang="ru-RU" sz="1800" dirty="0" smtClean="0"/>
          </a:p>
          <a:p>
            <a:pPr marL="216000"/>
            <a:endParaRPr lang="ru-RU" sz="1800" dirty="0" smtClean="0"/>
          </a:p>
          <a:p>
            <a:pPr marL="216000"/>
            <a:endParaRPr lang="en-US" sz="1800" dirty="0" smtClean="0"/>
          </a:p>
          <a:p>
            <a:pPr marL="216000"/>
            <a:r>
              <a:rPr lang="ru-RU" sz="2900" dirty="0" smtClean="0"/>
              <a:t>Расширение </a:t>
            </a:r>
            <a:r>
              <a:rPr lang="ru-RU" sz="2900" dirty="0" smtClean="0"/>
              <a:t>использования выборочных методов - </a:t>
            </a:r>
            <a:r>
              <a:rPr lang="ru-RU" sz="2900" b="1" dirty="0" smtClean="0"/>
              <a:t>рост значения качества </a:t>
            </a:r>
            <a:r>
              <a:rPr lang="ru-RU" sz="2900" dirty="0" smtClean="0"/>
              <a:t>регистров адресов и зданий;</a:t>
            </a:r>
          </a:p>
          <a:p>
            <a:pPr marL="216000"/>
            <a:r>
              <a:rPr lang="ru-RU" sz="2900" b="1" dirty="0" smtClean="0"/>
              <a:t>Первый  из важнейших этап </a:t>
            </a:r>
            <a:r>
              <a:rPr lang="ru-RU" sz="2900" dirty="0" smtClean="0"/>
              <a:t> подготовки к переписи;</a:t>
            </a:r>
          </a:p>
          <a:p>
            <a:pPr marL="216000"/>
            <a:r>
              <a:rPr lang="ru-RU" sz="2900" dirty="0" smtClean="0"/>
              <a:t>Создание </a:t>
            </a:r>
            <a:r>
              <a:rPr lang="ru-RU" sz="2900" b="1" dirty="0" smtClean="0"/>
              <a:t>национальных  на основе муниципальных </a:t>
            </a:r>
            <a:r>
              <a:rPr lang="ru-RU" sz="2900" dirty="0" smtClean="0"/>
              <a:t>данных (Австрия, Италия, Германия).</a:t>
            </a:r>
          </a:p>
          <a:p>
            <a:pPr marL="216000"/>
            <a:r>
              <a:rPr lang="ru-RU" sz="2900" dirty="0" smtClean="0"/>
              <a:t>Создание  - </a:t>
            </a:r>
            <a:r>
              <a:rPr lang="ru-RU" sz="2900" b="1" dirty="0" smtClean="0"/>
              <a:t>инициатива и задача  </a:t>
            </a:r>
            <a:r>
              <a:rPr lang="ru-RU" sz="2900" dirty="0" smtClean="0"/>
              <a:t>национальных статистических агентств в тесном сотрудничестве как с государственными, так и частными организациями</a:t>
            </a:r>
            <a:r>
              <a:rPr lang="ru-RU" sz="2300" dirty="0" smtClean="0"/>
              <a:t>. 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323528" y="2348880"/>
            <a:ext cx="2880319" cy="1584175"/>
            <a:chOff x="4470800" y="3209186"/>
            <a:chExt cx="1872208" cy="1819150"/>
          </a:xfrm>
        </p:grpSpPr>
        <p:sp>
          <p:nvSpPr>
            <p:cNvPr id="8" name="Скругленная прямоугольная выноска 7"/>
            <p:cNvSpPr/>
            <p:nvPr/>
          </p:nvSpPr>
          <p:spPr>
            <a:xfrm>
              <a:off x="4470800" y="3209186"/>
              <a:ext cx="1872208" cy="1224136"/>
            </a:xfrm>
            <a:prstGeom prst="wedgeRoundRectCallout">
              <a:avLst>
                <a:gd name="adj1" fmla="val -18145"/>
                <a:gd name="adj2" fmla="val 73384"/>
                <a:gd name="adj3" fmla="val 16667"/>
              </a:avLst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ru-RU" sz="1200" i="1" dirty="0" smtClean="0">
                  <a:solidFill>
                    <a:schemeClr val="bg1"/>
                  </a:solidFill>
                </a:rPr>
                <a:t>«Роль адресного регистра превзошла ожидания </a:t>
              </a:r>
              <a:r>
                <a:rPr lang="ru-RU" sz="1400" i="1" dirty="0" smtClean="0">
                  <a:solidFill>
                    <a:schemeClr val="bg1"/>
                  </a:solidFill>
                </a:rPr>
                <a:t>по  важности задачи в повышении уровня </a:t>
              </a:r>
              <a:r>
                <a:rPr lang="ru-RU" sz="1200" i="1" dirty="0" smtClean="0">
                  <a:solidFill>
                    <a:schemeClr val="bg1"/>
                  </a:solidFill>
                </a:rPr>
                <a:t>охвата переписи. По оценкам в него вошло 99,2% всех домохозяйств.</a:t>
              </a:r>
              <a:endParaRPr lang="ru-RU" sz="1400" i="1" dirty="0">
                <a:solidFill>
                  <a:schemeClr val="bg1"/>
                </a:solidFill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5128602" y="4664506"/>
              <a:ext cx="860204" cy="36383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ONS</a:t>
              </a:r>
              <a:r>
                <a:rPr lang="ru-RU" sz="1600" dirty="0" smtClean="0"/>
                <a:t> </a:t>
              </a:r>
              <a:r>
                <a:rPr lang="en-US" sz="1600" dirty="0" smtClean="0"/>
                <a:t>UK </a:t>
              </a:r>
              <a:endParaRPr lang="ru-RU" sz="1600" dirty="0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6156176" y="2204864"/>
            <a:ext cx="2736303" cy="1800199"/>
            <a:chOff x="3131840" y="3573017"/>
            <a:chExt cx="2536086" cy="1584175"/>
          </a:xfrm>
        </p:grpSpPr>
        <p:sp>
          <p:nvSpPr>
            <p:cNvPr id="5" name="Скругленная прямоугольная выноска 4"/>
            <p:cNvSpPr/>
            <p:nvPr/>
          </p:nvSpPr>
          <p:spPr>
            <a:xfrm>
              <a:off x="3799231" y="3573017"/>
              <a:ext cx="1868695" cy="887139"/>
            </a:xfrm>
            <a:prstGeom prst="wedgeRoundRect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bIns="72000" rtlCol="0" anchor="ctr"/>
            <a:lstStyle/>
            <a:p>
              <a:pPr algn="ctr"/>
              <a:r>
                <a:rPr lang="ru-RU" sz="1400" i="1" dirty="0" smtClean="0"/>
                <a:t>«Проблемы переписи США 2000 г.  отчасти из-за качества адресного файла»</a:t>
              </a:r>
            </a:p>
            <a:p>
              <a:pPr algn="ctr"/>
              <a:endParaRPr lang="ru-RU" sz="1200" i="1" dirty="0" smtClean="0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3131840" y="4725144"/>
              <a:ext cx="1296144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Census Bureau</a:t>
              </a:r>
              <a:endParaRPr lang="ru-RU" sz="1600" dirty="0"/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3203848" y="2060848"/>
            <a:ext cx="2736304" cy="1728192"/>
            <a:chOff x="3635896" y="1628800"/>
            <a:chExt cx="2736304" cy="1728192"/>
          </a:xfrm>
        </p:grpSpPr>
        <p:sp>
          <p:nvSpPr>
            <p:cNvPr id="13" name="Скругленная прямоугольная выноска 12"/>
            <p:cNvSpPr/>
            <p:nvPr/>
          </p:nvSpPr>
          <p:spPr>
            <a:xfrm>
              <a:off x="3923928" y="1628800"/>
              <a:ext cx="2448272" cy="1008112"/>
            </a:xfrm>
            <a:prstGeom prst="wedgeRoundRect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bIns="72000" rtlCol="0" anchor="ctr"/>
            <a:lstStyle/>
            <a:p>
              <a:pPr algn="ctr"/>
              <a:r>
                <a:rPr lang="ru-RU" sz="1400" i="1" dirty="0" smtClean="0"/>
                <a:t>Национальный адресный  регистр – 1 из 4 основных элементов переписи</a:t>
              </a:r>
            </a:p>
            <a:p>
              <a:pPr algn="ctr"/>
              <a:endParaRPr lang="ru-RU" sz="1200" i="1" dirty="0" smtClean="0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3635896" y="2924944"/>
              <a:ext cx="172819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dirty="0" smtClean="0"/>
                <a:t>Federal Statistical Office</a:t>
              </a:r>
              <a:r>
                <a:rPr lang="ru-RU" sz="1400" dirty="0" smtClean="0"/>
                <a:t> </a:t>
              </a:r>
              <a:r>
                <a:rPr lang="en-US" sz="1400" dirty="0" smtClean="0"/>
                <a:t>of</a:t>
              </a:r>
              <a:r>
                <a:rPr lang="ru-RU" sz="1400" dirty="0" smtClean="0"/>
                <a:t> </a:t>
              </a:r>
              <a:r>
                <a:rPr lang="en-US" sz="1400" dirty="0" smtClean="0"/>
                <a:t>German</a:t>
              </a:r>
              <a:endParaRPr lang="ru-RU" sz="1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79512" y="1484784"/>
            <a:ext cx="8712968" cy="4752528"/>
          </a:xfrm>
          <a:prstGeom prst="rect">
            <a:avLst/>
          </a:prstGeom>
          <a:noFill/>
          <a:ln w="222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0" rIns="36000" bIns="180000" rtlCol="0" anchor="ctr"/>
          <a:lstStyle/>
          <a:p>
            <a:pPr marL="144000"/>
            <a:r>
              <a:rPr lang="ru-RU" sz="2400" b="1" dirty="0" smtClean="0">
                <a:solidFill>
                  <a:schemeClr val="tx1"/>
                </a:solidFill>
              </a:rPr>
              <a:t>Цели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создания могут быть </a:t>
            </a:r>
            <a:r>
              <a:rPr lang="ru-RU" sz="2400" dirty="0" smtClean="0">
                <a:solidFill>
                  <a:srgbClr val="00B050"/>
                </a:solidFill>
              </a:rPr>
              <a:t>разные</a:t>
            </a:r>
            <a:r>
              <a:rPr lang="ru-RU" sz="2400" dirty="0" smtClean="0">
                <a:solidFill>
                  <a:schemeClr val="tx1"/>
                </a:solidFill>
              </a:rPr>
              <a:t>, т.к. зависят от используемого метода проведения переписи.</a:t>
            </a:r>
          </a:p>
          <a:p>
            <a:pPr marL="144000" lvl="1"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C00000"/>
                </a:solidFill>
              </a:rPr>
              <a:t>Италия  - </a:t>
            </a:r>
            <a:r>
              <a:rPr lang="ru-RU" sz="2400" dirty="0" smtClean="0">
                <a:solidFill>
                  <a:schemeClr val="tx1"/>
                </a:solidFill>
              </a:rPr>
              <a:t>повышения качества опроса и инструмент анализа данных;</a:t>
            </a:r>
          </a:p>
          <a:p>
            <a:pPr marL="144000" lvl="1"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C00000"/>
                </a:solidFill>
              </a:rPr>
              <a:t>Германия  - </a:t>
            </a:r>
            <a:r>
              <a:rPr lang="ru-RU" sz="2400" dirty="0" smtClean="0">
                <a:solidFill>
                  <a:schemeClr val="tx1"/>
                </a:solidFill>
              </a:rPr>
              <a:t>связующий элемент для всех  др. регистров и основа для  выборки</a:t>
            </a:r>
            <a:r>
              <a:rPr lang="ru-RU" sz="2400" dirty="0" smtClean="0">
                <a:solidFill>
                  <a:srgbClr val="C00000"/>
                </a:solidFill>
              </a:rPr>
              <a:t>;</a:t>
            </a:r>
          </a:p>
          <a:p>
            <a:pPr marL="144000" lvl="1"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C00000"/>
                </a:solidFill>
              </a:rPr>
              <a:t>Великобритания  -  </a:t>
            </a:r>
            <a:r>
              <a:rPr lang="ru-RU" sz="2400" dirty="0" smtClean="0">
                <a:solidFill>
                  <a:schemeClr val="tx1"/>
                </a:solidFill>
              </a:rPr>
              <a:t>повышение точности  почтовой рассылки, выявление адресов не вернувших анкеты и направление счетчика, идентификация заполненных анкет.</a:t>
            </a:r>
          </a:p>
          <a:p>
            <a:pPr marL="144000" lvl="1"/>
            <a:endParaRPr lang="ru-RU" sz="2400" dirty="0" smtClean="0">
              <a:solidFill>
                <a:schemeClr val="tx1"/>
              </a:solidFill>
            </a:endParaRPr>
          </a:p>
          <a:p>
            <a:pPr marL="144000"/>
            <a:r>
              <a:rPr lang="ru-RU" sz="2400" b="1" dirty="0" smtClean="0">
                <a:solidFill>
                  <a:schemeClr val="tx1"/>
                </a:solidFill>
              </a:rPr>
              <a:t>Задача</a:t>
            </a:r>
            <a:r>
              <a:rPr lang="en-US" sz="2400" b="1" dirty="0" smtClean="0">
                <a:solidFill>
                  <a:schemeClr val="tx1"/>
                </a:solidFill>
              </a:rPr>
              <a:t>  </a:t>
            </a:r>
            <a:r>
              <a:rPr lang="ru-RU" sz="2400" dirty="0" smtClean="0">
                <a:solidFill>
                  <a:schemeClr val="tx1"/>
                </a:solidFill>
              </a:rPr>
              <a:t>– создание полного и актуального </a:t>
            </a:r>
            <a:r>
              <a:rPr lang="ru-RU" sz="2400" dirty="0" smtClean="0">
                <a:solidFill>
                  <a:srgbClr val="00B050"/>
                </a:solidFill>
              </a:rPr>
              <a:t>Регистра зданий</a:t>
            </a:r>
            <a:r>
              <a:rPr lang="ru-RU" sz="2400" dirty="0" smtClean="0">
                <a:solidFill>
                  <a:schemeClr val="tx1"/>
                </a:solidFill>
              </a:rPr>
              <a:t>, исключающего дублирование, с соответствием между адресом – типом здания – домохозяйством -респондентом.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95536" y="0"/>
            <a:ext cx="8157592" cy="1016968"/>
          </a:xfrm>
          <a:prstGeom prst="rect">
            <a:avLst/>
          </a:prstGeom>
        </p:spPr>
        <p:txBody>
          <a:bodyPr vert="horz" anchor="b" anchorCtr="0">
            <a:normAutofit fontScale="97500"/>
          </a:bodyPr>
          <a:lstStyle/>
          <a:p>
            <a:pPr lvl="0">
              <a:spcBef>
                <a:spcPct val="0"/>
              </a:spcBef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Регистры зданий и жилых единиц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ru-RU" sz="2500" dirty="0" smtClean="0">
                <a:solidFill>
                  <a:srgbClr val="C00000"/>
                </a:solidFill>
                <a:latin typeface="+mj-lt"/>
              </a:rPr>
              <a:t> Цели и задачи</a:t>
            </a:r>
            <a:endParaRPr lang="ru-RU" sz="32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Регистры зданий и жилых единиц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400" dirty="0" smtClean="0">
                <a:solidFill>
                  <a:srgbClr val="C00000"/>
                </a:solidFill>
              </a:rPr>
              <a:t> Опыт Италии</a:t>
            </a:r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>
            <a:off x="7092280" y="5301208"/>
            <a:ext cx="936104" cy="792088"/>
          </a:xfrm>
          <a:prstGeom prst="ellipse">
            <a:avLst/>
          </a:prstGeom>
          <a:noFill/>
          <a:ln>
            <a:solidFill>
              <a:srgbClr val="92D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Во время</a:t>
            </a:r>
            <a:endParaRPr lang="ru-RU" sz="1200" b="1" dirty="0">
              <a:solidFill>
                <a:schemeClr val="tx1"/>
              </a:solidFill>
            </a:endParaRPr>
          </a:p>
        </p:txBody>
      </p:sp>
      <p:grpSp>
        <p:nvGrpSpPr>
          <p:cNvPr id="43" name="Группа 42"/>
          <p:cNvGrpSpPr/>
          <p:nvPr/>
        </p:nvGrpSpPr>
        <p:grpSpPr>
          <a:xfrm>
            <a:off x="1259632" y="1268760"/>
            <a:ext cx="6768752" cy="936104"/>
            <a:chOff x="1043608" y="1412776"/>
            <a:chExt cx="6768752" cy="936104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1043608" y="1412776"/>
              <a:ext cx="6768752" cy="720080"/>
            </a:xfrm>
            <a:prstGeom prst="roundRect">
              <a:avLst/>
            </a:prstGeom>
            <a:noFill/>
            <a:ln>
              <a:solidFill>
                <a:srgbClr val="00B05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</a:rPr>
                <a:t>Анализ  наличия и  формата существующей информации по муниципалитетам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cxnSp>
          <p:nvCxnSpPr>
            <p:cNvPr id="21" name="Прямая со стрелкой 20"/>
            <p:cNvCxnSpPr>
              <a:stCxn id="4" idx="2"/>
            </p:cNvCxnSpPr>
            <p:nvPr/>
          </p:nvCxnSpPr>
          <p:spPr>
            <a:xfrm>
              <a:off x="4427984" y="2132856"/>
              <a:ext cx="0" cy="216024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Скругленный прямоугольник 12"/>
          <p:cNvSpPr/>
          <p:nvPr/>
        </p:nvSpPr>
        <p:spPr>
          <a:xfrm>
            <a:off x="6372200" y="4653136"/>
            <a:ext cx="2160240" cy="576064"/>
          </a:xfrm>
          <a:prstGeom prst="roundRect">
            <a:avLst/>
          </a:prstGeom>
          <a:noFill/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Менее 20 тыс. чел.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971600" y="5589240"/>
            <a:ext cx="4968552" cy="1080120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Сведения о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tx1"/>
                </a:solidFill>
              </a:rPr>
              <a:t>  4,3 млн. зданий; 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tx1"/>
                </a:solidFill>
              </a:rPr>
              <a:t>9 млн. адресов;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tx1"/>
                </a:solidFill>
              </a:rPr>
              <a:t> 10,9 млн. домашним хозяйств присвоены </a:t>
            </a:r>
            <a:r>
              <a:rPr lang="ru-RU" sz="1400" dirty="0" err="1" smtClean="0">
                <a:solidFill>
                  <a:schemeClr val="tx1"/>
                </a:solidFill>
              </a:rPr>
              <a:t>геокоды</a:t>
            </a:r>
            <a:r>
              <a:rPr lang="ru-RU" sz="1400" dirty="0" smtClean="0">
                <a:solidFill>
                  <a:schemeClr val="tx1"/>
                </a:solidFill>
              </a:rPr>
              <a:t>;  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tx1"/>
                </a:solidFill>
              </a:rPr>
              <a:t>выявлено 2,7 млн. ошибок в муниципальных регистрах.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2339752" y="5085184"/>
            <a:ext cx="864096" cy="504056"/>
          </a:xfrm>
          <a:prstGeom prst="ellipse">
            <a:avLst/>
          </a:prstGeom>
          <a:noFill/>
          <a:ln>
            <a:solidFill>
              <a:srgbClr val="92D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1520" y="4653136"/>
            <a:ext cx="2232248" cy="576064"/>
          </a:xfrm>
          <a:prstGeom prst="roundRect">
            <a:avLst/>
          </a:prstGeom>
          <a:noFill/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Более 20 тыс. чел. </a:t>
            </a:r>
            <a:r>
              <a:rPr lang="ru-RU" sz="1400" dirty="0" smtClean="0">
                <a:solidFill>
                  <a:schemeClr val="tx1"/>
                </a:solidFill>
              </a:rPr>
              <a:t>(53% населения страны)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267744" y="3933056"/>
            <a:ext cx="4824536" cy="576064"/>
          </a:xfrm>
          <a:prstGeom prst="roundRect">
            <a:avLst/>
          </a:prstGeom>
          <a:noFill/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Геокодирование в зависимости от численности населения муниципалитетов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3203848" y="5373216"/>
            <a:ext cx="288032" cy="144016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Группа 43"/>
          <p:cNvGrpSpPr/>
          <p:nvPr/>
        </p:nvGrpSpPr>
        <p:grpSpPr>
          <a:xfrm>
            <a:off x="1331640" y="2132856"/>
            <a:ext cx="6624736" cy="936104"/>
            <a:chOff x="1115616" y="2276872"/>
            <a:chExt cx="6624736" cy="936104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1115616" y="2276872"/>
              <a:ext cx="6624736" cy="720080"/>
            </a:xfrm>
            <a:prstGeom prst="roundRect">
              <a:avLst/>
            </a:prstGeom>
            <a:noFill/>
            <a:ln w="12700">
              <a:solidFill>
                <a:srgbClr val="C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buFont typeface="Wingdings" pitchFamily="2" charset="2"/>
                <a:buChar char="ü"/>
              </a:pPr>
              <a:r>
                <a:rPr lang="ru-RU" sz="1600" dirty="0" smtClean="0">
                  <a:solidFill>
                    <a:schemeClr val="tx1"/>
                  </a:solidFill>
                </a:rPr>
                <a:t>в 44%  необходимо создать цифровую базу данных об адресах; </a:t>
              </a:r>
            </a:p>
            <a:p>
              <a:pPr>
                <a:buFont typeface="Wingdings" pitchFamily="2" charset="2"/>
                <a:buChar char="ü"/>
              </a:pPr>
              <a:r>
                <a:rPr lang="ru-RU" sz="1600" dirty="0" smtClean="0">
                  <a:solidFill>
                    <a:schemeClr val="tx1"/>
                  </a:solidFill>
                </a:rPr>
                <a:t>83%  - необходимо произвести  </a:t>
              </a:r>
              <a:r>
                <a:rPr lang="ru-RU" sz="1600" dirty="0" err="1" smtClean="0">
                  <a:solidFill>
                    <a:schemeClr val="tx1"/>
                  </a:solidFill>
                </a:rPr>
                <a:t>геопривязку</a:t>
              </a:r>
              <a:r>
                <a:rPr lang="ru-RU" sz="1600" dirty="0" smtClean="0">
                  <a:solidFill>
                    <a:schemeClr val="tx1"/>
                  </a:solidFill>
                </a:rPr>
                <a:t>  всей базы адресов.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cxnSp>
          <p:nvCxnSpPr>
            <p:cNvPr id="40" name="Прямая со стрелкой 39"/>
            <p:cNvCxnSpPr/>
            <p:nvPr/>
          </p:nvCxnSpPr>
          <p:spPr>
            <a:xfrm>
              <a:off x="4427984" y="2996952"/>
              <a:ext cx="0" cy="216024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Группа 44"/>
          <p:cNvGrpSpPr/>
          <p:nvPr/>
        </p:nvGrpSpPr>
        <p:grpSpPr>
          <a:xfrm>
            <a:off x="2123728" y="3068960"/>
            <a:ext cx="5112568" cy="936104"/>
            <a:chOff x="1763688" y="3140968"/>
            <a:chExt cx="5112568" cy="936104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1763688" y="3140968"/>
              <a:ext cx="5112568" cy="720080"/>
            </a:xfrm>
            <a:prstGeom prst="roundRect">
              <a:avLst/>
            </a:prstGeom>
            <a:noFill/>
            <a:ln>
              <a:solidFill>
                <a:srgbClr val="00B05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</a:rPr>
                <a:t>Сбор и стандартизация муниципальных перечней улиц и адресов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cxnSp>
          <p:nvCxnSpPr>
            <p:cNvPr id="41" name="Прямая со стрелкой 40"/>
            <p:cNvCxnSpPr/>
            <p:nvPr/>
          </p:nvCxnSpPr>
          <p:spPr>
            <a:xfrm>
              <a:off x="4355976" y="3861048"/>
              <a:ext cx="0" cy="216024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51520" y="188640"/>
            <a:ext cx="8496944" cy="881336"/>
          </a:xfrm>
          <a:prstGeom prst="rect">
            <a:avLst/>
          </a:prstGeom>
        </p:spPr>
        <p:txBody>
          <a:bodyPr vert="horz" anchor="b" anchorCtr="0">
            <a:normAutofit fontScale="25000" lnSpcReduction="20000"/>
          </a:bodyPr>
          <a:lstStyle/>
          <a:p>
            <a:pPr>
              <a:spcBef>
                <a:spcPct val="0"/>
              </a:spcBef>
              <a:defRPr/>
            </a:pPr>
            <a:r>
              <a:rPr lang="ru-RU" sz="12800" dirty="0" smtClean="0">
                <a:solidFill>
                  <a:schemeClr val="tx2"/>
                </a:solidFill>
                <a:latin typeface="+mj-lt"/>
              </a:rPr>
              <a:t>Регистры зданий и жилых единиц</a:t>
            </a:r>
          </a:p>
          <a:p>
            <a:pPr>
              <a:spcBef>
                <a:spcPct val="0"/>
              </a:spcBef>
              <a:defRPr/>
            </a:pPr>
            <a:r>
              <a:rPr lang="ru-RU" sz="9600" dirty="0" smtClean="0">
                <a:solidFill>
                  <a:srgbClr val="C00000"/>
                </a:solidFill>
                <a:latin typeface="+mj-lt"/>
              </a:rPr>
              <a:t>Геокодирование строений </a:t>
            </a:r>
          </a:p>
        </p:txBody>
      </p:sp>
      <p:sp>
        <p:nvSpPr>
          <p:cNvPr id="10" name="Содержимое 4"/>
          <p:cNvSpPr txBox="1">
            <a:spLocks/>
          </p:cNvSpPr>
          <p:nvPr/>
        </p:nvSpPr>
        <p:spPr>
          <a:xfrm>
            <a:off x="179512" y="1052736"/>
            <a:ext cx="7632848" cy="1224136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indent="-274320" algn="ctr">
              <a:buClr>
                <a:schemeClr val="accent1"/>
              </a:buClr>
              <a:buSzPct val="76000"/>
            </a:pPr>
            <a:endParaRPr kumimoji="0" lang="ru-RU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179512" y="0"/>
            <a:ext cx="8964488" cy="3068960"/>
            <a:chOff x="179512" y="0"/>
            <a:chExt cx="8964488" cy="3068960"/>
          </a:xfrm>
        </p:grpSpPr>
        <p:pic>
          <p:nvPicPr>
            <p:cNvPr id="9" name="Рисунок 8"/>
            <p:cNvPicPr/>
            <p:nvPr/>
          </p:nvPicPr>
          <p:blipFill>
            <a:blip r:embed="rId3" cstate="print"/>
            <a:srcRect l="32901" t="11558" r="30663" b="1759"/>
            <a:stretch>
              <a:fillRect/>
            </a:stretch>
          </p:blipFill>
          <p:spPr bwMode="auto">
            <a:xfrm>
              <a:off x="7735961" y="0"/>
              <a:ext cx="1408039" cy="1875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Содержимое 4"/>
            <p:cNvSpPr txBox="1">
              <a:spLocks/>
            </p:cNvSpPr>
            <p:nvPr/>
          </p:nvSpPr>
          <p:spPr>
            <a:xfrm>
              <a:off x="179512" y="1124744"/>
              <a:ext cx="8964488" cy="1944216"/>
            </a:xfrm>
            <a:prstGeom prst="rect">
              <a:avLst/>
            </a:prstGeom>
          </p:spPr>
          <p:txBody>
            <a:bodyPr vert="horz">
              <a:noAutofit/>
            </a:bodyPr>
            <a:lstStyle/>
            <a:p>
              <a:pPr marL="274320" indent="-274320">
                <a:buClr>
                  <a:schemeClr val="accent1"/>
                </a:buClr>
                <a:buSzPct val="76000"/>
              </a:pPr>
              <a:r>
                <a:rPr lang="ru-RU" sz="2000" dirty="0" smtClean="0"/>
                <a:t>Глава </a:t>
              </a:r>
              <a:r>
                <a:rPr lang="en-US" sz="2000" dirty="0" smtClean="0"/>
                <a:t>IV</a:t>
              </a:r>
            </a:p>
            <a:p>
              <a:pPr marL="731520" lvl="1" indent="-274320">
                <a:buClr>
                  <a:schemeClr val="accent1"/>
                </a:buClr>
                <a:buSzPct val="76000"/>
              </a:pPr>
              <a:r>
                <a:rPr lang="ru-RU" sz="2000" dirty="0" smtClean="0"/>
                <a:t>A. </a:t>
              </a:r>
              <a:r>
                <a:rPr lang="ru-RU" dirty="0" smtClean="0"/>
                <a:t>Глобальные </a:t>
              </a:r>
              <a:r>
                <a:rPr lang="ru-RU" sz="2000" dirty="0" smtClean="0"/>
                <a:t>системы определения местоположения</a:t>
              </a:r>
              <a:endParaRPr lang="en-US" sz="2000" dirty="0" smtClean="0"/>
            </a:p>
            <a:p>
              <a:pPr marL="1188720" lvl="2" indent="-274320">
                <a:buClr>
                  <a:schemeClr val="accent1"/>
                </a:buClr>
                <a:buSzPct val="76000"/>
              </a:pPr>
              <a:r>
                <a:rPr lang="en-US" dirty="0" smtClean="0"/>
                <a:t>6. </a:t>
              </a:r>
              <a:r>
                <a:rPr lang="ru-RU" dirty="0" smtClean="0"/>
                <a:t>Некоторые конкретные картографические задачи,</a:t>
              </a:r>
              <a:r>
                <a:rPr lang="en-US" dirty="0" smtClean="0"/>
                <a:t> </a:t>
              </a:r>
              <a:r>
                <a:rPr lang="ru-RU" dirty="0" smtClean="0"/>
                <a:t>связанные с </a:t>
              </a:r>
              <a:r>
                <a:rPr lang="en-US" dirty="0" smtClean="0"/>
                <a:t>GPS</a:t>
              </a:r>
              <a:r>
                <a:rPr lang="ru-RU" dirty="0" smtClean="0"/>
                <a:t>:</a:t>
              </a:r>
            </a:p>
            <a:p>
              <a:pPr marL="1645920" lvl="3" indent="-274320">
                <a:buClr>
                  <a:schemeClr val="accent1"/>
                </a:buClr>
                <a:buSzPct val="76000"/>
                <a:buFont typeface="Wingdings" pitchFamily="2" charset="2"/>
                <a:buChar char="ü"/>
              </a:pPr>
              <a:r>
                <a:rPr lang="ru-RU" sz="1400" dirty="0" smtClean="0"/>
                <a:t>Определение границ счетных участков;</a:t>
              </a:r>
            </a:p>
            <a:p>
              <a:pPr marL="1645920" lvl="3" indent="-274320">
                <a:buClr>
                  <a:schemeClr val="accent1"/>
                </a:buClr>
                <a:buSzPct val="76000"/>
                <a:buFont typeface="Wingdings" pitchFamily="2" charset="2"/>
                <a:buChar char="ü"/>
              </a:pPr>
              <a:r>
                <a:rPr lang="ru-RU" sz="1400" dirty="0" smtClean="0"/>
                <a:t>Определение административных границ;</a:t>
              </a:r>
            </a:p>
            <a:p>
              <a:pPr marL="1645920" lvl="3" indent="-274320">
                <a:buClr>
                  <a:schemeClr val="accent1"/>
                </a:buClr>
                <a:buSzPct val="76000"/>
                <a:buFont typeface="Wingdings" pitchFamily="2" charset="2"/>
                <a:buChar char="ü"/>
              </a:pPr>
              <a:r>
                <a:rPr lang="ru-RU" sz="1400" b="1" dirty="0" smtClean="0">
                  <a:solidFill>
                    <a:srgbClr val="C00000"/>
                  </a:solidFill>
                </a:rPr>
                <a:t>Локализация единиц жилищного фонда и </a:t>
              </a:r>
              <a:r>
                <a:rPr lang="ru-RU" sz="1400" b="1" dirty="0" smtClean="0">
                  <a:solidFill>
                    <a:srgbClr val="C00000"/>
                  </a:solidFill>
                </a:rPr>
                <a:t>п</a:t>
              </a:r>
              <a:r>
                <a:rPr lang="ru-RU" sz="1400" b="1" dirty="0" smtClean="0">
                  <a:solidFill>
                    <a:srgbClr val="C00000"/>
                  </a:solidFill>
                </a:rPr>
                <a:t>омещений </a:t>
              </a:r>
              <a:r>
                <a:rPr lang="ru-RU" sz="1400" b="1" dirty="0" smtClean="0">
                  <a:solidFill>
                    <a:srgbClr val="C00000"/>
                  </a:solidFill>
                </a:rPr>
                <a:t>коллективного проживания</a:t>
              </a:r>
              <a:r>
                <a:rPr lang="ru-RU" sz="1400" dirty="0" smtClean="0">
                  <a:solidFill>
                    <a:srgbClr val="C00000"/>
                  </a:solidFill>
                </a:rPr>
                <a:t>;</a:t>
              </a:r>
              <a:endParaRPr lang="ru-RU" sz="1400" dirty="0" smtClean="0">
                <a:solidFill>
                  <a:srgbClr val="C00000"/>
                </a:solidFill>
              </a:endParaRPr>
            </a:p>
            <a:p>
              <a:pPr marL="1188720" lvl="2" indent="-274320">
                <a:buClr>
                  <a:schemeClr val="accent1"/>
                </a:buClr>
                <a:buSzPct val="76000"/>
                <a:buFont typeface="Wingdings" pitchFamily="2" charset="2"/>
                <a:buChar char="ü"/>
              </a:pPr>
              <a:endParaRPr lang="ru-RU" sz="1600" dirty="0" smtClean="0"/>
            </a:p>
          </p:txBody>
        </p:sp>
        <p:sp>
          <p:nvSpPr>
            <p:cNvPr id="12" name="Стрелка вниз 11"/>
            <p:cNvSpPr/>
            <p:nvPr/>
          </p:nvSpPr>
          <p:spPr>
            <a:xfrm rot="3387500">
              <a:off x="7020272" y="1340768"/>
              <a:ext cx="432048" cy="432048"/>
            </a:xfrm>
            <a:prstGeom prst="down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" y="3456922"/>
          <a:ext cx="9143999" cy="3401078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999082"/>
                <a:gridCol w="1477583"/>
                <a:gridCol w="1743406"/>
                <a:gridCol w="1735622"/>
                <a:gridCol w="1406769"/>
                <a:gridCol w="781537"/>
              </a:tblGrid>
              <a:tr h="41544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Использование </a:t>
                      </a:r>
                      <a:r>
                        <a:rPr lang="ru-RU" sz="1400" i="1" u="none" strike="noStrike" dirty="0"/>
                        <a:t>существующих данных </a:t>
                      </a:r>
                      <a:r>
                        <a:rPr lang="ru-RU" sz="1400" i="1" u="none" strike="noStrike" dirty="0" smtClean="0"/>
                        <a:t>из другого источника </a:t>
                      </a:r>
                      <a:r>
                        <a:rPr lang="ru-RU" sz="1400" u="none" strike="noStrike" dirty="0" smtClean="0"/>
                        <a:t>к </a:t>
                      </a:r>
                      <a:r>
                        <a:rPr lang="ru-RU" sz="1400" u="none" strike="noStrike" dirty="0"/>
                        <a:t>2010</a:t>
                      </a:r>
                      <a:endParaRPr lang="ru-RU" sz="14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Перепись</a:t>
                      </a:r>
                      <a:endParaRPr lang="ru-RU" sz="14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/>
                        <a:t>Прочее</a:t>
                      </a:r>
                      <a:endParaRPr lang="ru-RU" sz="1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1031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Преимущественное </a:t>
                      </a:r>
                      <a:endParaRPr lang="ru-RU" sz="14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Частичное</a:t>
                      </a:r>
                      <a:endParaRPr lang="ru-RU" sz="14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i="1" u="none" strike="noStrike" dirty="0"/>
                        <a:t>В процессе   </a:t>
                      </a:r>
                      <a:r>
                        <a:rPr lang="ru-RU" sz="1400" u="none" strike="noStrike" dirty="0"/>
                        <a:t>2010</a:t>
                      </a:r>
                      <a:endParaRPr lang="ru-RU" sz="14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i="1" u="none" strike="noStrike" dirty="0"/>
                        <a:t>Вне</a:t>
                      </a:r>
                      <a:r>
                        <a:rPr lang="ru-RU" sz="1400" u="none" strike="noStrike" dirty="0"/>
                        <a:t> зависимости от переписи</a:t>
                      </a:r>
                      <a:endParaRPr lang="ru-RU" sz="14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Доступны </a:t>
                      </a:r>
                      <a:r>
                        <a:rPr lang="ru-RU" sz="1400" i="1" u="none" strike="noStrike" dirty="0"/>
                        <a:t>до </a:t>
                      </a:r>
                      <a:r>
                        <a:rPr lang="ru-RU" sz="1400" u="none" strike="noStrike" dirty="0"/>
                        <a:t>2010 </a:t>
                      </a:r>
                      <a:endParaRPr lang="ru-RU" sz="14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208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Германия</a:t>
                      </a:r>
                      <a:endParaRPr lang="ru-RU" sz="1400" b="0" i="0" u="none" strike="noStrike" dirty="0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Италия</a:t>
                      </a:r>
                      <a:endParaRPr lang="ru-RU" sz="1400" b="0" i="0" u="none" strike="noStrike" dirty="0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Польша (2010)</a:t>
                      </a:r>
                      <a:endParaRPr lang="ru-RU" sz="1400" b="0" i="0" u="none" strike="noStrike" dirty="0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Болгария</a:t>
                      </a:r>
                      <a:endParaRPr lang="ru-RU" sz="1400" b="0" i="0" u="none" strike="noStrike" dirty="0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Норвегия</a:t>
                      </a:r>
                      <a:endParaRPr lang="ru-RU" sz="1400" b="0" i="0" u="none" strike="noStrike" dirty="0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/>
                        <a:t>Бразилия</a:t>
                      </a:r>
                      <a:endParaRPr lang="ru-RU" sz="1400" b="0" i="0" u="none" strike="noStrike" dirty="0"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5020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Австрия</a:t>
                      </a:r>
                      <a:endParaRPr lang="ru-RU" sz="1400" b="0" i="0" u="none" strike="noStrike" dirty="0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Израиль</a:t>
                      </a:r>
                      <a:endParaRPr lang="ru-RU" sz="1400" b="0" i="0" u="none" strike="noStrike" dirty="0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/>
                        <a:t>Испания (2010)</a:t>
                      </a:r>
                      <a:endParaRPr lang="ru-RU" sz="1400" b="0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Великобритания</a:t>
                      </a:r>
                      <a:endParaRPr lang="ru-RU" sz="1400" b="0" i="0" u="none" strike="noStrike" dirty="0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/>
                        <a:t>Латвия </a:t>
                      </a:r>
                      <a:endParaRPr lang="ru-RU" sz="1400" b="0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/>
                        <a:t> </a:t>
                      </a:r>
                      <a:endParaRPr lang="ru-RU" sz="1400" b="0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41031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/>
                        <a:t> </a:t>
                      </a:r>
                      <a:endParaRPr lang="ru-RU" sz="1400" b="0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/>
                        <a:t> </a:t>
                      </a:r>
                      <a:endParaRPr lang="ru-RU" sz="1400" b="0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Португалия (2000-2010)</a:t>
                      </a:r>
                      <a:endParaRPr lang="ru-RU" sz="1400" b="0" i="0" u="none" strike="noStrike" dirty="0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 </a:t>
                      </a:r>
                      <a:endParaRPr lang="ru-RU" sz="1400" b="0" i="0" u="none" strike="noStrike" dirty="0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/>
                        <a:t>Словения</a:t>
                      </a:r>
                      <a:endParaRPr lang="ru-RU" sz="1400" b="0" i="0" u="none" strike="noStrike" dirty="0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/>
                        <a:t> </a:t>
                      </a:r>
                      <a:endParaRPr lang="ru-RU" sz="1400" b="0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2694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/>
                        <a:t> </a:t>
                      </a:r>
                      <a:endParaRPr lang="ru-RU" sz="1400" b="0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/>
                        <a:t> </a:t>
                      </a:r>
                      <a:endParaRPr lang="ru-RU" sz="1400" b="0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Италия</a:t>
                      </a:r>
                      <a:endParaRPr lang="ru-RU" sz="1400" b="0" i="0" u="none" strike="noStrike" dirty="0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 </a:t>
                      </a:r>
                      <a:endParaRPr lang="ru-RU" sz="1400" b="0" i="0" u="none" strike="noStrike" dirty="0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Финляндия</a:t>
                      </a:r>
                      <a:endParaRPr lang="ru-RU" sz="1400" b="0" i="0" u="none" strike="noStrike" dirty="0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/>
                        <a:t> </a:t>
                      </a:r>
                      <a:endParaRPr lang="ru-RU" sz="1400" b="0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2694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/>
                        <a:t> </a:t>
                      </a:r>
                      <a:endParaRPr lang="ru-RU" sz="1400" b="0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/>
                        <a:t> </a:t>
                      </a:r>
                      <a:endParaRPr lang="ru-RU" sz="1400" b="0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Израиль</a:t>
                      </a:r>
                      <a:endParaRPr lang="ru-RU" sz="1400" b="0" i="0" u="none" strike="noStrike" dirty="0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 </a:t>
                      </a:r>
                      <a:endParaRPr lang="ru-RU" sz="1400" b="0" i="0" u="none" strike="noStrike" dirty="0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Чехия</a:t>
                      </a:r>
                      <a:endParaRPr lang="ru-RU" sz="1400" b="0" i="0" u="none" strike="noStrike" dirty="0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/>
                        <a:t> </a:t>
                      </a:r>
                      <a:endParaRPr lang="ru-RU" sz="1400" b="0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2694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/>
                        <a:t> </a:t>
                      </a:r>
                      <a:endParaRPr lang="ru-RU" sz="1400" b="0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/>
                        <a:t> </a:t>
                      </a:r>
                      <a:endParaRPr lang="ru-RU" sz="1400" b="0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 </a:t>
                      </a:r>
                      <a:endParaRPr lang="ru-RU" sz="1400" b="0" i="0" u="none" strike="noStrike" dirty="0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 </a:t>
                      </a:r>
                      <a:endParaRPr lang="ru-RU" sz="1400" b="0" i="0" u="none" strike="noStrike" dirty="0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Швеция</a:t>
                      </a:r>
                      <a:endParaRPr lang="ru-RU" sz="1400" b="0" i="0" u="none" strike="noStrike" dirty="0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/>
                        <a:t> </a:t>
                      </a:r>
                      <a:endParaRPr lang="ru-RU" sz="1400" b="0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2694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/>
                        <a:t> </a:t>
                      </a:r>
                      <a:endParaRPr lang="ru-RU" sz="1400" b="0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/>
                        <a:t> </a:t>
                      </a:r>
                      <a:endParaRPr lang="ru-RU" sz="1400" b="0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/>
                        <a:t> </a:t>
                      </a:r>
                      <a:endParaRPr lang="ru-RU" sz="1400" b="0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/>
                        <a:t> </a:t>
                      </a:r>
                      <a:endParaRPr lang="ru-RU" sz="1400" b="0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Эстония</a:t>
                      </a:r>
                      <a:endParaRPr lang="ru-RU" sz="1400" b="0" i="0" u="none" strike="noStrike" dirty="0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/>
                        <a:t> </a:t>
                      </a:r>
                      <a:endParaRPr lang="ru-RU" sz="1400" b="0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2694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/>
                        <a:t> </a:t>
                      </a:r>
                      <a:endParaRPr lang="ru-RU" sz="1400" b="0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/>
                        <a:t> </a:t>
                      </a:r>
                      <a:endParaRPr lang="ru-RU" sz="1400" b="0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/>
                        <a:t> </a:t>
                      </a:r>
                      <a:endParaRPr lang="ru-RU" sz="1400" b="0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/>
                        <a:t> </a:t>
                      </a:r>
                      <a:endParaRPr lang="ru-RU" sz="1400" b="0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Ирландия</a:t>
                      </a:r>
                      <a:endParaRPr lang="ru-RU" sz="1400" b="0" i="0" u="none" strike="noStrike" dirty="0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/>
                        <a:t> </a:t>
                      </a:r>
                      <a:endParaRPr lang="ru-RU" sz="1400" b="0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2694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/>
                        <a:t> </a:t>
                      </a:r>
                      <a:endParaRPr lang="ru-RU" sz="1400" b="0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/>
                        <a:t> </a:t>
                      </a:r>
                      <a:endParaRPr lang="ru-RU" sz="1400" b="0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/>
                        <a:t> </a:t>
                      </a:r>
                      <a:endParaRPr lang="ru-RU" sz="1400" b="0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/>
                        <a:t> </a:t>
                      </a:r>
                      <a:endParaRPr lang="ru-RU" sz="1400" b="0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Дания</a:t>
                      </a:r>
                      <a:endParaRPr lang="ru-RU" sz="1400" b="0" i="0" u="none" strike="noStrike" dirty="0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/>
                        <a:t> </a:t>
                      </a:r>
                      <a:endParaRPr lang="ru-RU" sz="1400" b="0" i="0" u="none" strike="noStrike" dirty="0"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2694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 </a:t>
                      </a:r>
                      <a:endParaRPr lang="ru-RU" sz="1400" b="0" i="0" u="none" strike="noStrike" dirty="0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/>
                        <a:t> </a:t>
                      </a:r>
                      <a:endParaRPr lang="ru-RU" sz="1400" b="0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 </a:t>
                      </a:r>
                      <a:endParaRPr lang="ru-RU" sz="1400" b="0" i="0" u="none" strike="noStrike" dirty="0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/>
                        <a:t> </a:t>
                      </a:r>
                      <a:endParaRPr lang="ru-RU" sz="1400" b="0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/>
                        <a:t>Венгрия</a:t>
                      </a:r>
                      <a:endParaRPr lang="ru-RU" sz="1400" b="0" i="0" u="none" strike="noStrike" dirty="0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/>
                        <a:t> </a:t>
                      </a:r>
                      <a:endParaRPr lang="ru-RU" sz="1400" b="0" i="0" u="none" strike="noStrike" dirty="0"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8" name="Содержимое 4"/>
          <p:cNvSpPr txBox="1">
            <a:spLocks/>
          </p:cNvSpPr>
          <p:nvPr/>
        </p:nvSpPr>
        <p:spPr>
          <a:xfrm>
            <a:off x="0" y="2780928"/>
            <a:ext cx="9144000" cy="648072"/>
          </a:xfrm>
          <a:prstGeom prst="rect">
            <a:avLst/>
          </a:prstGeom>
          <a:solidFill>
            <a:srgbClr val="92D050"/>
          </a:solidFill>
        </p:spPr>
        <p:txBody>
          <a:bodyPr vert="horz">
            <a:noAutofit/>
          </a:bodyPr>
          <a:lstStyle/>
          <a:p>
            <a:pPr marL="274320" indent="-274320" algn="ctr">
              <a:buClr>
                <a:schemeClr val="accent1"/>
              </a:buClr>
              <a:buSzPct val="76000"/>
            </a:pPr>
            <a:r>
              <a:rPr lang="ru-RU" sz="2000" dirty="0" smtClean="0"/>
              <a:t>Нарастающая тенденция:</a:t>
            </a:r>
          </a:p>
          <a:p>
            <a:pPr marL="274320" lvl="0" indent="-274320" algn="ctr"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kumimoji="0" lang="ru-RU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Примеры</a:t>
            </a:r>
            <a:r>
              <a:rPr kumimoji="0" lang="ru-RU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стран полностью или частично, имеющих </a:t>
            </a:r>
            <a:r>
              <a:rPr kumimoji="0" lang="ru-RU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геопривязку</a:t>
            </a:r>
            <a:r>
              <a:rPr kumimoji="0" lang="ru-RU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жилых </a:t>
            </a:r>
            <a:r>
              <a:rPr kumimoji="0" lang="ru-RU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зданий к 2010 </a:t>
            </a:r>
            <a:r>
              <a:rPr kumimoji="0" lang="ru-RU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endParaRPr kumimoji="0" lang="ru-RU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467544" y="0"/>
            <a:ext cx="8676456" cy="1097360"/>
          </a:xfrm>
          <a:prstGeom prst="rect">
            <a:avLst/>
          </a:prstGeom>
        </p:spPr>
        <p:txBody>
          <a:bodyPr vert="horz" anchor="b" anchorCtr="0">
            <a:normAutofit fontScale="77500" lnSpcReduction="20000"/>
          </a:bodyPr>
          <a:lstStyle/>
          <a:p>
            <a:pPr>
              <a:spcBef>
                <a:spcPct val="0"/>
              </a:spcBef>
              <a:defRPr/>
            </a:pPr>
            <a:r>
              <a:rPr lang="ru-RU" sz="5100" dirty="0" smtClean="0">
                <a:solidFill>
                  <a:schemeClr val="tx2"/>
                </a:solidFill>
                <a:latin typeface="+mj-lt"/>
              </a:rPr>
              <a:t>Регистры зданий и жилых единиц</a:t>
            </a:r>
          </a:p>
          <a:p>
            <a:pPr>
              <a:spcBef>
                <a:spcPct val="0"/>
              </a:spcBef>
              <a:defRPr/>
            </a:pPr>
            <a:r>
              <a:rPr lang="ru-RU" sz="3600" dirty="0" smtClean="0">
                <a:solidFill>
                  <a:srgbClr val="C00000"/>
                </a:solidFill>
                <a:latin typeface="+mj-lt"/>
              </a:rPr>
              <a:t>Геокодирование строений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55576" y="1556792"/>
            <a:ext cx="7776864" cy="4032448"/>
          </a:xfrm>
          <a:prstGeom prst="rect">
            <a:avLst/>
          </a:prstGeom>
          <a:solidFill>
            <a:schemeClr val="bg1"/>
          </a:solidFill>
          <a:ln w="222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6000" indent="-360000" algn="ctr"/>
            <a:r>
              <a:rPr lang="ru-RU" sz="4000" b="1" dirty="0" smtClean="0">
                <a:solidFill>
                  <a:schemeClr val="tx1"/>
                </a:solidFill>
              </a:rPr>
              <a:t>Возможности:</a:t>
            </a:r>
          </a:p>
          <a:p>
            <a:pPr marL="216000" indent="-360000">
              <a:buFont typeface="+mj-lt"/>
              <a:buAutoNum type="arabicPeriod"/>
            </a:pPr>
            <a:r>
              <a:rPr lang="ru-RU" sz="3200" dirty="0" smtClean="0">
                <a:solidFill>
                  <a:schemeClr val="tx1"/>
                </a:solidFill>
              </a:rPr>
              <a:t>Актуальная </a:t>
            </a:r>
            <a:r>
              <a:rPr lang="ru-RU" sz="3200" dirty="0" smtClean="0">
                <a:solidFill>
                  <a:srgbClr val="92D050"/>
                </a:solidFill>
              </a:rPr>
              <a:t>основа переписи </a:t>
            </a:r>
            <a:r>
              <a:rPr lang="ru-RU" sz="3200" dirty="0" smtClean="0">
                <a:solidFill>
                  <a:schemeClr val="tx1"/>
                </a:solidFill>
              </a:rPr>
              <a:t>и выборочных обследований;</a:t>
            </a:r>
          </a:p>
          <a:p>
            <a:pPr marL="216000" indent="-360000">
              <a:buFont typeface="+mj-lt"/>
              <a:buAutoNum type="arabicPeriod"/>
            </a:pPr>
            <a:r>
              <a:rPr lang="ru-RU" sz="3200" dirty="0" smtClean="0">
                <a:solidFill>
                  <a:schemeClr val="tx1"/>
                </a:solidFill>
              </a:rPr>
              <a:t>Повышение охвата переписи;</a:t>
            </a:r>
          </a:p>
          <a:p>
            <a:pPr marL="216000" indent="-360000">
              <a:buFont typeface="+mj-lt"/>
              <a:buAutoNum type="arabicPeriod"/>
            </a:pPr>
            <a:r>
              <a:rPr lang="ru-RU" sz="3200" dirty="0" smtClean="0">
                <a:solidFill>
                  <a:schemeClr val="tx1"/>
                </a:solidFill>
              </a:rPr>
              <a:t>Независимость от АТД;</a:t>
            </a:r>
          </a:p>
          <a:p>
            <a:pPr marL="216000" indent="-360000">
              <a:buFont typeface="+mj-lt"/>
              <a:buAutoNum type="arabicPeriod"/>
            </a:pPr>
            <a:r>
              <a:rPr lang="ru-RU" sz="3200" dirty="0" smtClean="0">
                <a:solidFill>
                  <a:schemeClr val="tx1"/>
                </a:solidFill>
              </a:rPr>
              <a:t>Элемент для оценки охвата переписи</a:t>
            </a:r>
            <a:r>
              <a:rPr lang="ru-RU" sz="2000" dirty="0" smtClean="0">
                <a:solidFill>
                  <a:schemeClr val="tx1"/>
                </a:solidFill>
              </a:rPr>
              <a:t>. </a:t>
            </a:r>
            <a:endParaRPr lang="ru-RU" sz="28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Международные тенденции. </a:t>
            </a:r>
            <a:br>
              <a:rPr lang="ru-RU" dirty="0" smtClean="0"/>
            </a:br>
            <a:r>
              <a:rPr lang="ru-RU" dirty="0" smtClean="0">
                <a:solidFill>
                  <a:srgbClr val="FFC000"/>
                </a:solidFill>
              </a:rPr>
              <a:t>Новые технологии  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891540" lvl="1" indent="-342900">
              <a:buFont typeface="Arial" pitchFamily="34" charset="0"/>
              <a:buChar char="•"/>
            </a:pPr>
            <a:r>
              <a:rPr lang="ru-RU" b="1" dirty="0" smtClean="0"/>
              <a:t>Карманные компьютеры;</a:t>
            </a:r>
          </a:p>
          <a:p>
            <a:pPr marL="891540" lvl="1" indent="-342900">
              <a:buFont typeface="Arial" pitchFamily="34" charset="0"/>
              <a:buChar char="•"/>
            </a:pPr>
            <a:r>
              <a:rPr lang="ru-RU" b="1" dirty="0" smtClean="0"/>
              <a:t>Интернет;</a:t>
            </a:r>
          </a:p>
          <a:p>
            <a:pPr marL="891540" lvl="1" indent="-342900">
              <a:buFont typeface="Arial" pitchFamily="34" charset="0"/>
              <a:buChar char="•"/>
            </a:pPr>
            <a:r>
              <a:rPr lang="en-US" b="1" dirty="0" smtClean="0">
                <a:latin typeface="Calibri" pitchFamily="34" charset="0"/>
              </a:rPr>
              <a:t>GPS + GIS.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Универсальные проблемы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7021016" cy="1682080"/>
          </a:xfrm>
        </p:spPr>
        <p:txBody>
          <a:bodyPr>
            <a:noAutofit/>
          </a:bodyPr>
          <a:lstStyle/>
          <a:p>
            <a:pPr marL="342900" indent="-342900" algn="l">
              <a:buFont typeface="+mj-lt"/>
              <a:buAutoNum type="arabicPeriod"/>
            </a:pPr>
            <a:r>
              <a:rPr lang="ru-RU" sz="1800" b="1" dirty="0" smtClean="0"/>
              <a:t>Снижение активности населения.</a:t>
            </a:r>
          </a:p>
          <a:p>
            <a:pPr marL="342900" indent="-342900" algn="l">
              <a:buFont typeface="+mj-lt"/>
              <a:buAutoNum type="arabicPeriod"/>
            </a:pPr>
            <a:r>
              <a:rPr lang="ru-RU" sz="1800" b="1" dirty="0" smtClean="0"/>
              <a:t>Высокая дифференциация охвата переписи населения.</a:t>
            </a:r>
          </a:p>
          <a:p>
            <a:pPr marL="342900" indent="-342900" algn="l">
              <a:buFont typeface="+mj-lt"/>
              <a:buAutoNum type="arabicPeriod"/>
            </a:pPr>
            <a:endParaRPr lang="ru-RU" sz="1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Новые технологии</a:t>
            </a:r>
            <a:br>
              <a:rPr lang="ru-RU" dirty="0" smtClean="0"/>
            </a:br>
            <a:r>
              <a:rPr lang="ru-RU" sz="2700" dirty="0" smtClean="0">
                <a:solidFill>
                  <a:srgbClr val="C00000"/>
                </a:solidFill>
              </a:rPr>
              <a:t>КПК</a:t>
            </a:r>
            <a:endParaRPr lang="ru-RU" sz="27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219200"/>
            <a:ext cx="8507288" cy="493776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2000" dirty="0" smtClean="0"/>
              <a:t>От опроса с  бумажным переписным  листом к опросу с электронным:</a:t>
            </a:r>
          </a:p>
          <a:p>
            <a:pPr marL="617220" lvl="1" indent="-342900">
              <a:spcBef>
                <a:spcPts val="0"/>
              </a:spcBef>
              <a:buFont typeface="+mj-lt"/>
              <a:buAutoNum type="arabicPeriod"/>
            </a:pPr>
            <a:r>
              <a:rPr lang="ru-RU" sz="2000" dirty="0" smtClean="0"/>
              <a:t>Бразилия, Латвия, Польша,  Эстония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smtClean="0"/>
              <a:t>– сплошной опрос;</a:t>
            </a:r>
          </a:p>
          <a:p>
            <a:pPr marL="617220" lvl="1" indent="-342900">
              <a:spcBef>
                <a:spcPts val="0"/>
              </a:spcBef>
              <a:buFont typeface="+mj-lt"/>
              <a:buAutoNum type="arabicPeriod"/>
            </a:pPr>
            <a:r>
              <a:rPr lang="ru-RU" sz="2000" dirty="0" smtClean="0"/>
              <a:t>США (</a:t>
            </a:r>
            <a:r>
              <a:rPr lang="en-US" sz="2000" dirty="0" smtClean="0"/>
              <a:t>ACS)</a:t>
            </a:r>
            <a:r>
              <a:rPr lang="ru-RU" sz="2000" dirty="0" smtClean="0"/>
              <a:t>, Израиль, Испания, Турция – выборочное  обследование;</a:t>
            </a:r>
          </a:p>
          <a:p>
            <a:pPr marL="617220" lvl="1" indent="-342900">
              <a:spcBef>
                <a:spcPts val="0"/>
              </a:spcBef>
              <a:buFont typeface="+mj-lt"/>
              <a:buAutoNum type="arabicPeriod"/>
            </a:pPr>
            <a:r>
              <a:rPr lang="ru-RU" sz="2000" dirty="0" smtClean="0"/>
              <a:t>США (перепись) в 2010 отказались, в 2020 планируют.</a:t>
            </a:r>
          </a:p>
          <a:p>
            <a:pPr marL="617220" lvl="1" indent="-342900">
              <a:spcBef>
                <a:spcPts val="0"/>
              </a:spcBef>
              <a:buFont typeface="+mj-lt"/>
              <a:buAutoNum type="arabicPeriod"/>
            </a:pPr>
            <a:endParaRPr lang="ru-RU" sz="2000" dirty="0" smtClean="0"/>
          </a:p>
          <a:p>
            <a:pPr>
              <a:spcBef>
                <a:spcPts val="0"/>
              </a:spcBef>
            </a:pPr>
            <a:r>
              <a:rPr lang="ru-RU" sz="2000" dirty="0" smtClean="0"/>
              <a:t> Более  широкие возможности:</a:t>
            </a:r>
          </a:p>
          <a:p>
            <a:pPr marL="617220" lvl="1" indent="-342900">
              <a:spcBef>
                <a:spcPts val="0"/>
              </a:spcBef>
              <a:buFont typeface="+mj-lt"/>
              <a:buAutoNum type="arabicPeriod"/>
            </a:pPr>
            <a:r>
              <a:rPr lang="ru-RU" sz="2000" dirty="0" smtClean="0"/>
              <a:t>Совместное использование с </a:t>
            </a:r>
            <a:r>
              <a:rPr lang="en-US" sz="2000" dirty="0" smtClean="0"/>
              <a:t>GPS</a:t>
            </a:r>
            <a:endParaRPr lang="ru-RU" sz="2000" dirty="0" smtClean="0"/>
          </a:p>
          <a:p>
            <a:pPr marL="617220" lvl="1" indent="-342900">
              <a:spcBef>
                <a:spcPts val="0"/>
              </a:spcBef>
              <a:buFont typeface="+mj-lt"/>
              <a:buAutoNum type="arabicPeriod"/>
            </a:pPr>
            <a:r>
              <a:rPr lang="ru-RU" sz="2000" dirty="0" smtClean="0"/>
              <a:t>При наличии Интернета</a:t>
            </a:r>
          </a:p>
          <a:p>
            <a:pPr lvl="1">
              <a:spcBef>
                <a:spcPts val="0"/>
              </a:spcBef>
              <a:buNone/>
            </a:pPr>
            <a:r>
              <a:rPr lang="ru-RU" sz="1400" dirty="0" smtClean="0"/>
              <a:t> </a:t>
            </a:r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7092280" y="188640"/>
            <a:ext cx="1800200" cy="792088"/>
            <a:chOff x="6732240" y="2636912"/>
            <a:chExt cx="1717444" cy="658763"/>
          </a:xfrm>
        </p:grpSpPr>
        <p:pic>
          <p:nvPicPr>
            <p:cNvPr id="4" name="Picture 1" descr="C:\Users\Анастасия\Desktop\220px-AcerN10Wiki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740352" y="2636912"/>
              <a:ext cx="709332" cy="648072"/>
            </a:xfrm>
            <a:prstGeom prst="rect">
              <a:avLst/>
            </a:prstGeom>
            <a:noFill/>
          </p:spPr>
        </p:pic>
        <p:pic>
          <p:nvPicPr>
            <p:cNvPr id="5" name="Picture 2" descr="C:\Users\Анастасия\Desktop\pen_paper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732240" y="2636912"/>
              <a:ext cx="658763" cy="658763"/>
            </a:xfrm>
            <a:prstGeom prst="rect">
              <a:avLst/>
            </a:prstGeom>
            <a:noFill/>
          </p:spPr>
        </p:pic>
        <p:cxnSp>
          <p:nvCxnSpPr>
            <p:cNvPr id="6" name="Прямая со стрелкой 5"/>
            <p:cNvCxnSpPr/>
            <p:nvPr/>
          </p:nvCxnSpPr>
          <p:spPr>
            <a:xfrm>
              <a:off x="7308304" y="2996952"/>
              <a:ext cx="432048" cy="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2226" name="Picture 2" descr="C:\Users\Анастасия\Downloads\gps_syste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015766"/>
            <a:ext cx="1979712" cy="1842233"/>
          </a:xfrm>
          <a:prstGeom prst="rect">
            <a:avLst/>
          </a:prstGeom>
          <a:noFill/>
        </p:spPr>
      </p:pic>
      <p:sp>
        <p:nvSpPr>
          <p:cNvPr id="11" name="Скругленный прямоугольник 10"/>
          <p:cNvSpPr/>
          <p:nvPr/>
        </p:nvSpPr>
        <p:spPr>
          <a:xfrm>
            <a:off x="683568" y="4077072"/>
            <a:ext cx="1944216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1"/>
            <a:r>
              <a:rPr lang="ru-RU" dirty="0" smtClean="0"/>
              <a:t>Быстрая обработка информации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255568" y="2636912"/>
            <a:ext cx="3888432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44000" lvl="1">
              <a:spcBef>
                <a:spcPts val="0"/>
              </a:spcBef>
              <a:buFont typeface="+mj-lt"/>
              <a:buAutoNum type="arabicPeriod"/>
            </a:pPr>
            <a:r>
              <a:rPr lang="ru-RU" dirty="0" smtClean="0"/>
              <a:t>Актуализации  Регистров зданий  (Испания, Польша, Италия);</a:t>
            </a:r>
          </a:p>
          <a:p>
            <a:pPr marL="144000" lvl="1">
              <a:spcBef>
                <a:spcPts val="0"/>
              </a:spcBef>
              <a:buFont typeface="+mj-lt"/>
              <a:buAutoNum type="arabicPeriod"/>
            </a:pPr>
            <a:r>
              <a:rPr lang="ru-RU" dirty="0" err="1" smtClean="0"/>
              <a:t>Геопривязка</a:t>
            </a:r>
            <a:r>
              <a:rPr lang="ru-RU" dirty="0" smtClean="0"/>
              <a:t> зданий.  </a:t>
            </a:r>
          </a:p>
        </p:txBody>
      </p:sp>
      <p:sp>
        <p:nvSpPr>
          <p:cNvPr id="14" name="Стрелка вправо 13"/>
          <p:cNvSpPr/>
          <p:nvPr/>
        </p:nvSpPr>
        <p:spPr>
          <a:xfrm rot="5400000" flipV="1">
            <a:off x="1475656" y="3645024"/>
            <a:ext cx="360040" cy="50405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4716016" y="2924944"/>
            <a:ext cx="432048" cy="36004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7" name="Группа 16"/>
          <p:cNvGrpSpPr/>
          <p:nvPr/>
        </p:nvGrpSpPr>
        <p:grpSpPr>
          <a:xfrm>
            <a:off x="4653321" y="3645024"/>
            <a:ext cx="4490679" cy="3212976"/>
            <a:chOff x="4653321" y="3645024"/>
            <a:chExt cx="4490679" cy="3212976"/>
          </a:xfrm>
        </p:grpSpPr>
        <p:pic>
          <p:nvPicPr>
            <p:cNvPr id="16" name="Рисунок 15"/>
            <p:cNvPicPr/>
            <p:nvPr/>
          </p:nvPicPr>
          <p:blipFill>
            <a:blip r:embed="rId5" cstate="print"/>
            <a:srcRect l="19428" t="10602" r="28540" b="8434"/>
            <a:stretch>
              <a:fillRect/>
            </a:stretch>
          </p:blipFill>
          <p:spPr bwMode="auto">
            <a:xfrm>
              <a:off x="4653321" y="3861048"/>
              <a:ext cx="4490679" cy="29969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Стрелка вправо 14"/>
            <p:cNvSpPr/>
            <p:nvPr/>
          </p:nvSpPr>
          <p:spPr>
            <a:xfrm rot="5400000">
              <a:off x="6624228" y="3681028"/>
              <a:ext cx="432048" cy="360040"/>
            </a:xfrm>
            <a:prstGeom prst="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179512" y="1700808"/>
          <a:ext cx="8964488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9552" y="1196752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Доля населения, заполнившая переписные листы  </a:t>
            </a:r>
            <a:r>
              <a:rPr lang="en-US" b="1" i="1" dirty="0" smtClean="0"/>
              <a:t>on-line</a:t>
            </a:r>
            <a:r>
              <a:rPr lang="ru-RU" b="1" i="1" dirty="0" smtClean="0"/>
              <a:t>, %</a:t>
            </a:r>
            <a:endParaRPr lang="ru-RU" sz="2000" dirty="0" smtClean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23528" y="0"/>
            <a:ext cx="8640960" cy="1052736"/>
          </a:xfrm>
          <a:prstGeom prst="rect">
            <a:avLst/>
          </a:prstGeom>
        </p:spPr>
        <p:txBody>
          <a:bodyPr vert="horz" anchor="b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lvl="0">
              <a:spcBef>
                <a:spcPct val="0"/>
              </a:spcBef>
              <a:defRPr/>
            </a:pPr>
            <a:r>
              <a:rPr lang="ru-RU" sz="3200" dirty="0" smtClean="0">
                <a:solidFill>
                  <a:schemeClr val="tx2"/>
                </a:solidFill>
                <a:latin typeface="+mj-lt"/>
              </a:rPr>
              <a:t>Новые технологии </a:t>
            </a:r>
          </a:p>
          <a:p>
            <a:pPr lvl="0">
              <a:spcBef>
                <a:spcPct val="0"/>
              </a:spcBef>
              <a:defRPr/>
            </a:pP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Интернет – способ сбора информации</a:t>
            </a:r>
            <a:endParaRPr kumimoji="0" lang="ru-RU" sz="240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340768"/>
            <a:ext cx="8640960" cy="2448272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Существующие коды</a:t>
            </a:r>
            <a:r>
              <a:rPr lang="ru-RU" sz="2000" dirty="0" smtClean="0"/>
              <a:t>: паспорта, ID карты, PIN кода, </a:t>
            </a:r>
            <a:r>
              <a:rPr lang="en-US" sz="2000" dirty="0" smtClean="0"/>
              <a:t>Mobile ID,</a:t>
            </a:r>
            <a:r>
              <a:rPr lang="ru-RU" sz="2000" dirty="0" smtClean="0"/>
              <a:t> системы </a:t>
            </a:r>
            <a:r>
              <a:rPr lang="ru-RU" sz="2000" dirty="0" err="1" smtClean="0"/>
              <a:t>интернет-банкинга</a:t>
            </a:r>
            <a:r>
              <a:rPr lang="ru-RU" sz="2000" dirty="0" smtClean="0"/>
              <a:t>, электронной подписи </a:t>
            </a:r>
            <a:r>
              <a:rPr lang="ru-RU" sz="1600" dirty="0" smtClean="0"/>
              <a:t>(Эстония, Латвия, Литва).</a:t>
            </a:r>
            <a:endParaRPr lang="ru-RU" sz="2000" dirty="0" smtClean="0"/>
          </a:p>
          <a:p>
            <a:r>
              <a:rPr lang="ru-RU" sz="2000" dirty="0" smtClean="0"/>
              <a:t>Пароль </a:t>
            </a:r>
            <a:r>
              <a:rPr lang="ru-RU" sz="2000" b="1" dirty="0" smtClean="0"/>
              <a:t>по электронной почте </a:t>
            </a:r>
            <a:r>
              <a:rPr lang="ru-RU" sz="1600" dirty="0" smtClean="0"/>
              <a:t>(Болгария).</a:t>
            </a:r>
            <a:endParaRPr lang="ru-RU" sz="2000" dirty="0" smtClean="0"/>
          </a:p>
          <a:p>
            <a:r>
              <a:rPr lang="ru-RU" sz="2000" dirty="0" smtClean="0"/>
              <a:t>Почтовая рассылка </a:t>
            </a:r>
            <a:r>
              <a:rPr lang="ru-RU" sz="2000" b="1" dirty="0" smtClean="0"/>
              <a:t>предварительного письма</a:t>
            </a:r>
            <a:r>
              <a:rPr lang="ru-RU" sz="2000" dirty="0" smtClean="0"/>
              <a:t>, содержащего код </a:t>
            </a:r>
            <a:r>
              <a:rPr lang="ru-RU" sz="1600" dirty="0" smtClean="0"/>
              <a:t>(Испания, Швейцария, Канада).  </a:t>
            </a:r>
            <a:endParaRPr lang="ru-RU" sz="2000" dirty="0" smtClean="0"/>
          </a:p>
          <a:p>
            <a:r>
              <a:rPr lang="ru-RU" sz="2000" dirty="0" smtClean="0"/>
              <a:t> Рассылка или </a:t>
            </a:r>
            <a:r>
              <a:rPr lang="ru-RU" sz="2000" b="1" dirty="0" smtClean="0"/>
              <a:t>доставка счетчиком бумажного переписного листа </a:t>
            </a:r>
            <a:r>
              <a:rPr lang="ru-RU" sz="2000" dirty="0" smtClean="0"/>
              <a:t>всем, с кодом </a:t>
            </a:r>
            <a:r>
              <a:rPr lang="ru-RU" sz="1600" dirty="0" smtClean="0"/>
              <a:t>(Австралия, Новая Зеландия, Великобритания, Италия, Португалия, Чехия).</a:t>
            </a:r>
            <a:endParaRPr lang="ru-RU" sz="2000" dirty="0" smtClean="0"/>
          </a:p>
        </p:txBody>
      </p:sp>
      <p:grpSp>
        <p:nvGrpSpPr>
          <p:cNvPr id="12" name="Группа 11"/>
          <p:cNvGrpSpPr/>
          <p:nvPr/>
        </p:nvGrpSpPr>
        <p:grpSpPr>
          <a:xfrm>
            <a:off x="179512" y="3717032"/>
            <a:ext cx="8424936" cy="2636912"/>
            <a:chOff x="179512" y="3717032"/>
            <a:chExt cx="8424936" cy="2636912"/>
          </a:xfrm>
        </p:grpSpPr>
        <p:sp>
          <p:nvSpPr>
            <p:cNvPr id="4" name="Стрелка вниз 3"/>
            <p:cNvSpPr/>
            <p:nvPr/>
          </p:nvSpPr>
          <p:spPr>
            <a:xfrm>
              <a:off x="4211960" y="3717032"/>
              <a:ext cx="360040" cy="36004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Содержимое 2"/>
            <p:cNvSpPr txBox="1">
              <a:spLocks/>
            </p:cNvSpPr>
            <p:nvPr/>
          </p:nvSpPr>
          <p:spPr>
            <a:xfrm>
              <a:off x="2195736" y="4077072"/>
              <a:ext cx="4320480" cy="360040"/>
            </a:xfrm>
            <a:prstGeom prst="rect">
              <a:avLst/>
            </a:prstGeom>
          </p:spPr>
          <p:txBody>
            <a:bodyPr vert="horz">
              <a:normAutofit fontScale="92500" lnSpcReduction="10000"/>
            </a:bodyPr>
            <a:lstStyle/>
            <a:p>
              <a:pPr marL="274320" marR="0" lvl="0" indent="-274320" algn="ctr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accent1"/>
                </a:buClr>
                <a:buSzPct val="76000"/>
                <a:tabLst/>
                <a:defRPr/>
              </a:pPr>
              <a:r>
                <a:rPr lang="ru-RU" sz="2000" dirty="0" smtClean="0"/>
                <a:t>Разные затраты</a:t>
              </a:r>
              <a:endPara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274320" marR="0" lvl="0" indent="-274320" algn="ctr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accent1"/>
                </a:buClr>
                <a:buSzPct val="76000"/>
                <a:buFont typeface="Wingdings 3"/>
                <a:buChar char=""/>
                <a:tabLst/>
                <a:defRPr/>
              </a:pPr>
              <a:endPara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Содержимое 2"/>
            <p:cNvSpPr txBox="1">
              <a:spLocks/>
            </p:cNvSpPr>
            <p:nvPr/>
          </p:nvSpPr>
          <p:spPr>
            <a:xfrm>
              <a:off x="179512" y="4581128"/>
              <a:ext cx="3204864" cy="100811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rgbClr val="C00000"/>
              </a:solidFill>
              <a:prstDash val="sysDash"/>
            </a:ln>
          </p:spPr>
          <p:txBody>
            <a:bodyPr vert="horz">
              <a:normAutofit fontScale="77500" lnSpcReduction="20000"/>
            </a:bodyPr>
            <a:lstStyle/>
            <a:p>
              <a:pPr marL="274320" marR="0" lvl="0" indent="-274320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accent1"/>
                </a:buClr>
                <a:buSzPct val="76000"/>
                <a:tabLst/>
                <a:defRPr/>
              </a:pPr>
              <a:r>
                <a:rPr lang="ru-RU" sz="2000" b="1" dirty="0" smtClean="0"/>
                <a:t>          </a:t>
              </a:r>
              <a:r>
                <a:rPr lang="ru-RU" sz="2600" b="1" dirty="0" smtClean="0"/>
                <a:t>Опыт Канады - 54%</a:t>
              </a:r>
              <a:endParaRPr lang="ru-RU" sz="2000" b="1" dirty="0" smtClean="0"/>
            </a:p>
            <a:p>
              <a:pPr marL="274320" marR="0" lvl="0" indent="-274320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accent1"/>
                </a:buClr>
                <a:buSzPct val="76000"/>
                <a:tabLst/>
                <a:defRPr/>
              </a:pPr>
              <a:r>
                <a:rPr kumimoji="0" lang="ru-RU" sz="200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      Сложная многоступенчатая система напоминаний. «Метод волн»  для 2-ух групп жилищ.</a:t>
              </a:r>
            </a:p>
            <a:p>
              <a:pPr marL="274320" marR="0" lvl="0" indent="-274320" algn="ctr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accent1"/>
                </a:buClr>
                <a:buSzPct val="76000"/>
                <a:buFont typeface="Wingdings 3"/>
                <a:buChar char=""/>
                <a:tabLst/>
                <a:defRPr/>
              </a:pPr>
              <a:endPara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Содержимое 2"/>
            <p:cNvSpPr txBox="1">
              <a:spLocks/>
            </p:cNvSpPr>
            <p:nvPr/>
          </p:nvSpPr>
          <p:spPr>
            <a:xfrm>
              <a:off x="5508104" y="4509120"/>
              <a:ext cx="3096344" cy="108012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rgbClr val="C00000"/>
              </a:solidFill>
              <a:prstDash val="dash"/>
            </a:ln>
          </p:spPr>
          <p:txBody>
            <a:bodyPr vert="horz">
              <a:normAutofit fontScale="92500"/>
            </a:bodyPr>
            <a:lstStyle/>
            <a:p>
              <a:pPr marL="274320" marR="0" lvl="0" indent="-274320" algn="ctr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accent1"/>
                </a:buClr>
                <a:buSzPct val="76000"/>
                <a:tabLst/>
                <a:defRPr/>
              </a:pPr>
              <a:r>
                <a:rPr lang="ru-RU" sz="2000" b="1" dirty="0" smtClean="0"/>
                <a:t> Опыт Болгарии  - 41%</a:t>
              </a:r>
            </a:p>
            <a:p>
              <a:pPr marL="274320" marR="0" lvl="0" indent="-274320" algn="ctr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accent1"/>
                </a:buClr>
                <a:buSzPct val="76000"/>
                <a:tabLst/>
                <a:defRPr/>
              </a:pPr>
              <a:r>
                <a:rPr lang="ru-RU" sz="2000" b="1" dirty="0" smtClean="0"/>
                <a:t>Эстонии – 65%</a:t>
              </a:r>
            </a:p>
            <a:p>
              <a:pPr marL="274320" lvl="0" indent="-274320" algn="ctr">
                <a:spcBef>
                  <a:spcPts val="600"/>
                </a:spcBef>
                <a:buClr>
                  <a:schemeClr val="accent1"/>
                </a:buClr>
                <a:buSzPct val="76000"/>
              </a:pPr>
              <a:r>
                <a:rPr lang="ru-RU" sz="1600" dirty="0" smtClean="0"/>
                <a:t>   Пароль по электронной почте, </a:t>
              </a:r>
              <a:r>
                <a:rPr lang="en-US" sz="1600" dirty="0" smtClean="0"/>
                <a:t>ID</a:t>
              </a:r>
              <a:endPara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274320" marR="0" lvl="0" indent="-274320" algn="ctr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accent1"/>
                </a:buClr>
                <a:buSzPct val="76000"/>
                <a:buFont typeface="Wingdings 3"/>
                <a:buChar char=""/>
                <a:tabLst/>
                <a:defRPr/>
              </a:pPr>
              <a:endPara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Стрелка вниз 7"/>
            <p:cNvSpPr/>
            <p:nvPr/>
          </p:nvSpPr>
          <p:spPr>
            <a:xfrm>
              <a:off x="4139952" y="5301208"/>
              <a:ext cx="504056" cy="43204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Содержимое 2"/>
            <p:cNvSpPr txBox="1">
              <a:spLocks/>
            </p:cNvSpPr>
            <p:nvPr/>
          </p:nvSpPr>
          <p:spPr>
            <a:xfrm>
              <a:off x="1259632" y="5805264"/>
              <a:ext cx="6696744" cy="548680"/>
            </a:xfrm>
            <a:prstGeom prst="rect">
              <a:avLst/>
            </a:prstGeom>
          </p:spPr>
          <p:txBody>
            <a:bodyPr vert="horz">
              <a:normAutofit fontScale="85000" lnSpcReduction="20000"/>
            </a:bodyPr>
            <a:lstStyle/>
            <a:p>
              <a:pPr marL="274320" marR="0" lvl="0" indent="-274320" algn="ctr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accent1"/>
                </a:buClr>
                <a:buSzPct val="76000"/>
                <a:tabLst/>
                <a:defRPr/>
              </a:pPr>
              <a:r>
                <a:rPr lang="ru-RU" sz="2000" i="1" dirty="0" smtClean="0"/>
                <a:t> В настоящий момент </a:t>
              </a:r>
              <a:r>
                <a:rPr lang="ru-RU" sz="2100" i="1" dirty="0" smtClean="0"/>
                <a:t>сложно оценить и сравнить экономию на затратах </a:t>
              </a:r>
              <a:endPara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274320" marR="0" lvl="0" indent="-274320" algn="ctr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accent1"/>
                </a:buClr>
                <a:buSzPct val="76000"/>
                <a:buFont typeface="Wingdings 3"/>
                <a:buChar char=""/>
                <a:tabLst/>
                <a:defRPr/>
              </a:pPr>
              <a:endPara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0" name="Заголовок 1"/>
          <p:cNvSpPr txBox="1">
            <a:spLocks/>
          </p:cNvSpPr>
          <p:nvPr/>
        </p:nvSpPr>
        <p:spPr>
          <a:xfrm>
            <a:off x="179512" y="0"/>
            <a:ext cx="8640960" cy="1241376"/>
          </a:xfrm>
          <a:prstGeom prst="rect">
            <a:avLst/>
          </a:prstGeom>
        </p:spPr>
        <p:txBody>
          <a:bodyPr vert="horz" anchor="b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lvl="0">
              <a:spcBef>
                <a:spcPct val="0"/>
              </a:spcBef>
              <a:defRPr/>
            </a:pPr>
            <a:r>
              <a:rPr lang="ru-RU" sz="3200" dirty="0" smtClean="0">
                <a:solidFill>
                  <a:schemeClr val="tx2"/>
                </a:solidFill>
                <a:latin typeface="+mj-lt"/>
              </a:rPr>
              <a:t>Новые технологии </a:t>
            </a:r>
          </a:p>
          <a:p>
            <a:pPr lvl="0">
              <a:spcBef>
                <a:spcPct val="0"/>
              </a:spcBef>
              <a:defRPr/>
            </a:pP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Интернет – </a:t>
            </a:r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способ доступа к учетной записи</a:t>
            </a:r>
            <a:endParaRPr lang="ru-RU" sz="24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1052736"/>
            <a:ext cx="8568952" cy="5184576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sz="2400" dirty="0" smtClean="0"/>
              <a:t>Сложно предсказать активность населения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23528" y="1772816"/>
          <a:ext cx="8136905" cy="3400044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837366"/>
                <a:gridCol w="1175769"/>
                <a:gridCol w="226559"/>
                <a:gridCol w="1650359"/>
                <a:gridCol w="1876918"/>
                <a:gridCol w="1369934"/>
              </a:tblGrid>
              <a:tr h="29328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/>
                        <a:t> </a:t>
                      </a:r>
                      <a:endParaRPr lang="ru-RU" sz="18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/>
                        <a:t>2006</a:t>
                      </a:r>
                      <a:endParaRPr lang="ru-RU" sz="2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/>
                        <a:t>2011</a:t>
                      </a:r>
                      <a:endParaRPr lang="ru-RU" sz="2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32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/>
                        <a:t>Ожидания</a:t>
                      </a:r>
                      <a:endParaRPr lang="ru-RU" sz="2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/>
                        <a:t>Результат</a:t>
                      </a:r>
                      <a:endParaRPr lang="ru-RU" sz="2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/>
                        <a:t>Ожидания</a:t>
                      </a:r>
                      <a:endParaRPr lang="ru-RU" sz="2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/>
                        <a:t>Результат</a:t>
                      </a:r>
                      <a:endParaRPr lang="ru-RU" sz="2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120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/>
                        <a:t>Латвия </a:t>
                      </a:r>
                      <a:endParaRPr lang="ru-RU" sz="18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 rowSpan="4"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Проводится </a:t>
                      </a:r>
                      <a:r>
                        <a:rPr lang="ru-RU" sz="1600" dirty="0"/>
                        <a:t>1 раз в 10 лет</a:t>
                      </a:r>
                      <a:endParaRPr lang="ru-RU" sz="18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B050"/>
                          </a:solidFill>
                        </a:rPr>
                        <a:t>10</a:t>
                      </a:r>
                      <a:endParaRPr lang="ru-RU" sz="2400" dirty="0">
                        <a:solidFill>
                          <a:srgbClr val="00B05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B050"/>
                          </a:solidFill>
                        </a:rPr>
                        <a:t>30</a:t>
                      </a:r>
                      <a:endParaRPr lang="ru-RU" sz="2400" dirty="0">
                        <a:solidFill>
                          <a:srgbClr val="00B05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</a:tr>
              <a:tr h="2607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/>
                        <a:t>Великобритания</a:t>
                      </a:r>
                      <a:endParaRPr lang="ru-RU" sz="18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</a:rPr>
                        <a:t>25 </a:t>
                      </a:r>
                      <a:endParaRPr lang="ru-RU" sz="1800" dirty="0">
                        <a:solidFill>
                          <a:srgbClr val="C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</a:rPr>
                        <a:t>15</a:t>
                      </a:r>
                      <a:endParaRPr lang="ru-RU" sz="1800" dirty="0">
                        <a:solidFill>
                          <a:srgbClr val="C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</a:tr>
              <a:tr h="2607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600"/>
                        <a:t>Болгария</a:t>
                      </a:r>
                      <a:endParaRPr lang="ru-RU" sz="18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/>
                        <a:t>Ожидали меньше</a:t>
                      </a:r>
                      <a:endParaRPr lang="ru-RU" sz="18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/>
                        <a:t>41</a:t>
                      </a:r>
                      <a:endParaRPr lang="ru-RU" sz="18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</a:tr>
              <a:tr h="3120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600"/>
                        <a:t>Португалия</a:t>
                      </a:r>
                      <a:endParaRPr lang="ru-RU" sz="18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B050"/>
                          </a:solidFill>
                        </a:rPr>
                        <a:t>13,4 </a:t>
                      </a:r>
                      <a:endParaRPr lang="ru-RU" sz="2400" dirty="0">
                        <a:solidFill>
                          <a:srgbClr val="00B05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B050"/>
                          </a:solidFill>
                        </a:rPr>
                        <a:t>51</a:t>
                      </a:r>
                      <a:endParaRPr lang="ru-RU" sz="2400" dirty="0">
                        <a:solidFill>
                          <a:srgbClr val="00B05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</a:tr>
              <a:tr h="2607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600"/>
                        <a:t>Япония</a:t>
                      </a:r>
                      <a:endParaRPr lang="ru-RU" sz="18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/>
                        <a:t> </a:t>
                      </a:r>
                      <a:r>
                        <a:rPr lang="ru-RU" sz="1600" dirty="0" smtClean="0"/>
                        <a:t>Не </a:t>
                      </a:r>
                      <a:r>
                        <a:rPr lang="ru-RU" sz="1600" dirty="0"/>
                        <a:t>использовался </a:t>
                      </a:r>
                      <a:endParaRPr lang="ru-RU" sz="18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600"/>
                        <a:t>2,4-5,5</a:t>
                      </a:r>
                      <a:endParaRPr lang="ru-RU" sz="18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600"/>
                        <a:t>8</a:t>
                      </a:r>
                      <a:endParaRPr lang="ru-RU" sz="18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</a:tr>
              <a:tr h="2607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600"/>
                        <a:t>Швейцария</a:t>
                      </a:r>
                      <a:endParaRPr lang="ru-RU" sz="18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-</a:t>
                      </a:r>
                      <a:endParaRPr lang="ru-RU" sz="2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/>
                        <a:t>4,2 (2000)</a:t>
                      </a:r>
                      <a:endParaRPr lang="ru-RU" sz="18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-</a:t>
                      </a:r>
                      <a:endParaRPr lang="ru-RU" sz="18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-</a:t>
                      </a:r>
                      <a:endParaRPr lang="ru-RU" sz="18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</a:tr>
              <a:tr h="2607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600"/>
                        <a:t>Канада</a:t>
                      </a:r>
                      <a:endParaRPr lang="ru-RU" sz="18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B050"/>
                          </a:solidFill>
                        </a:rPr>
                        <a:t>9</a:t>
                      </a:r>
                      <a:endParaRPr lang="ru-RU" sz="2400" dirty="0">
                        <a:solidFill>
                          <a:srgbClr val="00B05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B050"/>
                          </a:solidFill>
                        </a:rPr>
                        <a:t>18</a:t>
                      </a:r>
                      <a:endParaRPr lang="ru-RU" sz="2400" dirty="0">
                        <a:solidFill>
                          <a:srgbClr val="00B05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/>
                        <a:t>35-40</a:t>
                      </a:r>
                      <a:endParaRPr lang="ru-RU" sz="18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/>
                        <a:t>54</a:t>
                      </a:r>
                      <a:endParaRPr lang="ru-RU" sz="18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</a:tr>
              <a:tr h="2496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600"/>
                        <a:t>Австралия</a:t>
                      </a:r>
                      <a:endParaRPr lang="ru-RU" sz="18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/>
                        <a:t>7,9</a:t>
                      </a:r>
                      <a:endParaRPr lang="ru-RU" sz="18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/>
                        <a:t>9</a:t>
                      </a:r>
                      <a:endParaRPr lang="ru-RU" sz="18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-</a:t>
                      </a:r>
                      <a:endParaRPr lang="ru-RU" sz="18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/>
                        <a:t>30</a:t>
                      </a:r>
                      <a:endParaRPr lang="ru-RU" sz="18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</a:tr>
              <a:tr h="1289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/>
                        <a:t>Новая Зеландия</a:t>
                      </a:r>
                      <a:endParaRPr lang="ru-RU" sz="18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</a:rPr>
                        <a:t>15</a:t>
                      </a:r>
                      <a:endParaRPr lang="ru-RU" sz="1800" dirty="0">
                        <a:solidFill>
                          <a:srgbClr val="C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</a:rPr>
                        <a:t>7</a:t>
                      </a:r>
                      <a:endParaRPr lang="ru-RU" sz="1800" dirty="0">
                        <a:solidFill>
                          <a:srgbClr val="C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/>
                        <a:t>20-30</a:t>
                      </a:r>
                      <a:endParaRPr lang="ru-RU" sz="18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Не </a:t>
                      </a:r>
                      <a:r>
                        <a:rPr lang="ru-RU" sz="1600" dirty="0"/>
                        <a:t>проведена</a:t>
                      </a:r>
                      <a:endParaRPr lang="ru-RU" sz="18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141277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/>
              <a:t>Соотношение ожидаемой и реальной доли населения, ответившей </a:t>
            </a:r>
            <a:r>
              <a:rPr lang="en-US" sz="1600" b="1" i="1" dirty="0" smtClean="0"/>
              <a:t>on</a:t>
            </a:r>
            <a:r>
              <a:rPr lang="ru-RU" sz="1600" b="1" i="1" dirty="0" smtClean="0"/>
              <a:t>-</a:t>
            </a:r>
            <a:r>
              <a:rPr lang="en-US" sz="1600" b="1" i="1" dirty="0" smtClean="0"/>
              <a:t>line</a:t>
            </a:r>
            <a:r>
              <a:rPr lang="ru-RU" sz="1600" b="1" i="1" dirty="0" smtClean="0"/>
              <a:t>, %</a:t>
            </a:r>
          </a:p>
        </p:txBody>
      </p:sp>
      <p:graphicFrame>
        <p:nvGraphicFramePr>
          <p:cNvPr id="7" name="Схема 6"/>
          <p:cNvGraphicFramePr/>
          <p:nvPr/>
        </p:nvGraphicFramePr>
        <p:xfrm>
          <a:off x="179512" y="5373216"/>
          <a:ext cx="8964488" cy="1484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467544" y="0"/>
            <a:ext cx="8173416" cy="1052736"/>
          </a:xfrm>
          <a:prstGeom prst="rect">
            <a:avLst/>
          </a:prstGeom>
        </p:spPr>
        <p:txBody>
          <a:bodyPr vert="horz" anchor="b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lvl="0">
              <a:spcBef>
                <a:spcPct val="0"/>
              </a:spcBef>
              <a:defRPr/>
            </a:pPr>
            <a:r>
              <a:rPr lang="ru-RU" sz="3200" dirty="0" smtClean="0">
                <a:solidFill>
                  <a:schemeClr val="tx2"/>
                </a:solidFill>
                <a:latin typeface="+mj-lt"/>
              </a:rPr>
              <a:t>Новые технологии </a:t>
            </a:r>
          </a:p>
          <a:p>
            <a:pPr lvl="0">
              <a:spcBef>
                <a:spcPct val="0"/>
              </a:spcBef>
              <a:defRPr/>
            </a:pP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Интернет – </a:t>
            </a:r>
            <a:r>
              <a:rPr lang="ru-RU" sz="2400" noProof="0" dirty="0" smtClean="0">
                <a:solidFill>
                  <a:srgbClr val="C00000"/>
                </a:solidFill>
                <a:latin typeface="+mj-lt"/>
              </a:rPr>
              <a:t>ожидания</a:t>
            </a:r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 и действительность</a:t>
            </a:r>
            <a:endParaRPr lang="ru-RU" sz="24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Новые технологии</a:t>
            </a:r>
            <a:br>
              <a:rPr lang="ru-RU" sz="3600" dirty="0" smtClean="0"/>
            </a:br>
            <a:r>
              <a:rPr lang="ru-RU" sz="2700" dirty="0" smtClean="0">
                <a:solidFill>
                  <a:srgbClr val="C00000"/>
                </a:solidFill>
              </a:rPr>
              <a:t>Интернет - ограничения и  возможности</a:t>
            </a:r>
            <a:endParaRPr lang="ru-RU" sz="2700" dirty="0">
              <a:solidFill>
                <a:srgbClr val="C00000"/>
              </a:solidFill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179512" y="1340779"/>
            <a:ext cx="2880320" cy="4752537"/>
            <a:chOff x="179512" y="1340779"/>
            <a:chExt cx="2880320" cy="4752537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179513" y="2204879"/>
              <a:ext cx="2808312" cy="3888437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numCol="1" rtlCol="0" anchor="ctr"/>
            <a:lstStyle/>
            <a:p>
              <a:pPr lvl="0">
                <a:spcBef>
                  <a:spcPts val="300"/>
                </a:spcBef>
                <a:spcAft>
                  <a:spcPts val="300"/>
                </a:spcAft>
                <a:buFont typeface="Wingdings" pitchFamily="2" charset="2"/>
                <a:buChar char="ü"/>
              </a:pPr>
              <a:r>
                <a:rPr lang="ru-RU" sz="2000" dirty="0" smtClean="0">
                  <a:solidFill>
                    <a:schemeClr val="tx1"/>
                  </a:solidFill>
                </a:rPr>
                <a:t>Проникновения интернета. Отсутствие прямой зависимости.</a:t>
              </a:r>
            </a:p>
            <a:p>
              <a:pPr lvl="0">
                <a:spcBef>
                  <a:spcPts val="300"/>
                </a:spcBef>
                <a:spcAft>
                  <a:spcPts val="300"/>
                </a:spcAft>
                <a:buFont typeface="Wingdings" pitchFamily="2" charset="2"/>
                <a:buChar char="ü"/>
              </a:pPr>
              <a:r>
                <a:rPr lang="ru-RU" sz="2000" dirty="0" smtClean="0">
                  <a:solidFill>
                    <a:schemeClr val="tx1"/>
                  </a:solidFill>
                </a:rPr>
                <a:t>Качество  доступа.  </a:t>
              </a:r>
            </a:p>
            <a:p>
              <a:pPr lvl="0">
                <a:spcBef>
                  <a:spcPts val="300"/>
                </a:spcBef>
                <a:spcAft>
                  <a:spcPts val="300"/>
                </a:spcAft>
                <a:buFont typeface="Wingdings" pitchFamily="2" charset="2"/>
                <a:buChar char="ü"/>
              </a:pPr>
              <a:r>
                <a:rPr lang="ru-RU" sz="2000" dirty="0" smtClean="0">
                  <a:solidFill>
                    <a:schemeClr val="tx1"/>
                  </a:solidFill>
                </a:rPr>
                <a:t>Необходимость полной и актуальной базы данных адресов жилых помещений.</a:t>
              </a:r>
            </a:p>
            <a:p>
              <a:pPr lvl="0">
                <a:spcBef>
                  <a:spcPts val="300"/>
                </a:spcBef>
                <a:spcAft>
                  <a:spcPts val="300"/>
                </a:spcAft>
                <a:buFont typeface="Wingdings" pitchFamily="2" charset="2"/>
                <a:buChar char="ü"/>
              </a:pPr>
              <a:r>
                <a:rPr lang="ru-RU" sz="2000" dirty="0" smtClean="0">
                  <a:solidFill>
                    <a:schemeClr val="tx1"/>
                  </a:solidFill>
                </a:rPr>
                <a:t>Высокая стоимость ПО.</a:t>
              </a:r>
            </a:p>
            <a:p>
              <a:pPr algn="ctr"/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179512" y="1340779"/>
              <a:ext cx="2880320" cy="720084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ctr"/>
            <a:lstStyle/>
            <a:p>
              <a:pPr algn="ctr"/>
              <a:r>
                <a:rPr lang="ru-RU" sz="1050" dirty="0" smtClean="0">
                  <a:solidFill>
                    <a:schemeClr val="tx1"/>
                  </a:solidFill>
                </a:rPr>
                <a:t> </a:t>
              </a:r>
              <a:r>
                <a:rPr lang="ru-RU" sz="2000" b="1" dirty="0" smtClean="0">
                  <a:solidFill>
                    <a:schemeClr val="bg1"/>
                  </a:solidFill>
                </a:rPr>
                <a:t>Ограничения внедрения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Группа 21"/>
          <p:cNvGrpSpPr/>
          <p:nvPr/>
        </p:nvGrpSpPr>
        <p:grpSpPr>
          <a:xfrm>
            <a:off x="6084168" y="1340768"/>
            <a:ext cx="3059832" cy="4714640"/>
            <a:chOff x="430789" y="4104957"/>
            <a:chExt cx="3277113" cy="1444276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430789" y="4347604"/>
              <a:ext cx="3277113" cy="1201629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numCol="1" rtlCol="0" anchor="ctr"/>
            <a:lstStyle/>
            <a:p>
              <a:pPr lvl="0">
                <a:spcBef>
                  <a:spcPts val="300"/>
                </a:spcBef>
                <a:spcAft>
                  <a:spcPts val="300"/>
                </a:spcAft>
                <a:buFont typeface="Wingdings" pitchFamily="2" charset="2"/>
                <a:buChar char="ü"/>
              </a:pPr>
              <a:r>
                <a:rPr lang="ru-RU" dirty="0" smtClean="0">
                  <a:solidFill>
                    <a:schemeClr val="tx1"/>
                  </a:solidFill>
                </a:rPr>
                <a:t>Предоставляемое качество данных лучше.</a:t>
              </a:r>
            </a:p>
            <a:p>
              <a:pPr lvl="0">
                <a:spcBef>
                  <a:spcPts val="300"/>
                </a:spcBef>
                <a:spcAft>
                  <a:spcPts val="300"/>
                </a:spcAft>
                <a:buFont typeface="Wingdings" pitchFamily="2" charset="2"/>
                <a:buChar char="ü"/>
              </a:pPr>
              <a:r>
                <a:rPr lang="ru-RU" dirty="0" smtClean="0">
                  <a:solidFill>
                    <a:schemeClr val="tx1"/>
                  </a:solidFill>
                </a:rPr>
                <a:t> Ответ на ожидания общества;</a:t>
              </a:r>
            </a:p>
            <a:p>
              <a:pPr lvl="0">
                <a:spcBef>
                  <a:spcPts val="300"/>
                </a:spcBef>
                <a:spcAft>
                  <a:spcPts val="300"/>
                </a:spcAft>
                <a:buFont typeface="Wingdings" pitchFamily="2" charset="2"/>
                <a:buChar char="ü"/>
              </a:pPr>
              <a:r>
                <a:rPr lang="ru-RU" dirty="0" smtClean="0">
                  <a:solidFill>
                    <a:schemeClr val="tx1"/>
                  </a:solidFill>
                </a:rPr>
                <a:t>Возможное:</a:t>
              </a:r>
            </a:p>
            <a:p>
              <a:pPr lvl="0">
                <a:spcBef>
                  <a:spcPts val="300"/>
                </a:spcBef>
                <a:spcAft>
                  <a:spcPts val="300"/>
                </a:spcAft>
                <a:buFont typeface="Wingdings" pitchFamily="2" charset="2"/>
                <a:buChar char="Ø"/>
              </a:pPr>
              <a:r>
                <a:rPr lang="ru-RU" dirty="0" smtClean="0">
                  <a:solidFill>
                    <a:schemeClr val="tx1"/>
                  </a:solidFill>
                </a:rPr>
                <a:t> </a:t>
              </a:r>
              <a:r>
                <a:rPr lang="ru-RU" sz="1600" dirty="0" smtClean="0">
                  <a:solidFill>
                    <a:schemeClr val="tx1"/>
                  </a:solidFill>
                </a:rPr>
                <a:t>уменьшение работы</a:t>
              </a:r>
            </a:p>
            <a:p>
              <a:pPr lvl="0">
                <a:spcBef>
                  <a:spcPts val="300"/>
                </a:spcBef>
                <a:spcAft>
                  <a:spcPts val="300"/>
                </a:spcAft>
                <a:buFont typeface="Wingdings" pitchFamily="2" charset="2"/>
                <a:buChar char="Ø"/>
              </a:pPr>
              <a:r>
                <a:rPr lang="ru-RU" sz="1600" dirty="0" smtClean="0">
                  <a:solidFill>
                    <a:schemeClr val="tx1"/>
                  </a:solidFill>
                </a:rPr>
                <a:t>снижение затрат на печать</a:t>
              </a:r>
            </a:p>
            <a:p>
              <a:pPr lvl="0">
                <a:spcBef>
                  <a:spcPts val="300"/>
                </a:spcBef>
                <a:spcAft>
                  <a:spcPts val="300"/>
                </a:spcAft>
                <a:buFont typeface="Wingdings" pitchFamily="2" charset="2"/>
                <a:buChar char="Ø"/>
              </a:pPr>
              <a:r>
                <a:rPr lang="ru-RU" sz="1600" dirty="0" smtClean="0">
                  <a:solidFill>
                    <a:schemeClr val="tx1"/>
                  </a:solidFill>
                </a:rPr>
                <a:t>общих  затрат, в долгосрочной перспективе</a:t>
              </a:r>
            </a:p>
            <a:p>
              <a:pPr algn="ctr">
                <a:buFont typeface="Arial" pitchFamily="34" charset="0"/>
                <a:buChar char="•"/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739274" y="4104957"/>
              <a:ext cx="2776368" cy="22058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ctr"/>
            <a:lstStyle/>
            <a:p>
              <a:pPr algn="ctr"/>
              <a:r>
                <a:rPr lang="ru-RU" sz="2000" b="1" dirty="0" smtClean="0">
                  <a:solidFill>
                    <a:schemeClr val="bg1"/>
                  </a:solidFill>
                </a:rPr>
                <a:t>Возможности 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Группа 25"/>
          <p:cNvGrpSpPr/>
          <p:nvPr/>
        </p:nvGrpSpPr>
        <p:grpSpPr>
          <a:xfrm>
            <a:off x="3059832" y="1340772"/>
            <a:ext cx="3024336" cy="4752530"/>
            <a:chOff x="654528" y="4107718"/>
            <a:chExt cx="2650173" cy="1364890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654528" y="4355880"/>
              <a:ext cx="2587073" cy="1116728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ctr"/>
            <a:lstStyle/>
            <a:p>
              <a:pPr lvl="0">
                <a:spcBef>
                  <a:spcPts val="300"/>
                </a:spcBef>
                <a:spcAft>
                  <a:spcPts val="300"/>
                </a:spcAft>
                <a:buFont typeface="Wingdings" pitchFamily="2" charset="2"/>
                <a:buChar char="ü"/>
              </a:pPr>
              <a:r>
                <a:rPr lang="ru-RU" sz="2000" dirty="0" smtClean="0">
                  <a:solidFill>
                    <a:schemeClr val="tx1"/>
                  </a:solidFill>
                </a:rPr>
                <a:t>Наличие бумажной версии анкеты.</a:t>
              </a:r>
            </a:p>
            <a:p>
              <a:pPr lvl="0">
                <a:spcBef>
                  <a:spcPts val="300"/>
                </a:spcBef>
                <a:spcAft>
                  <a:spcPts val="300"/>
                </a:spcAft>
                <a:buFont typeface="Wingdings" pitchFamily="2" charset="2"/>
                <a:buChar char="ü"/>
              </a:pPr>
              <a:r>
                <a:rPr lang="ru-RU" sz="2000" dirty="0" smtClean="0">
                  <a:solidFill>
                    <a:schemeClr val="tx1"/>
                  </a:solidFill>
                </a:rPr>
                <a:t>Слабый акцент в рамках рекламной кампании. </a:t>
              </a:r>
            </a:p>
            <a:p>
              <a:pPr lvl="0">
                <a:spcBef>
                  <a:spcPts val="300"/>
                </a:spcBef>
                <a:spcAft>
                  <a:spcPts val="300"/>
                </a:spcAft>
                <a:buFont typeface="Wingdings" pitchFamily="2" charset="2"/>
                <a:buChar char="ü"/>
              </a:pPr>
              <a:r>
                <a:rPr lang="ru-RU" sz="2000" dirty="0" smtClean="0">
                  <a:solidFill>
                    <a:schemeClr val="tx1"/>
                  </a:solidFill>
                </a:rPr>
                <a:t>Зависимость оплаты работы счетчиков от числа опрошенных с анкетами </a:t>
              </a:r>
              <a:r>
                <a:rPr lang="ru-RU" sz="1600" dirty="0" smtClean="0">
                  <a:solidFill>
                    <a:schemeClr val="tx1"/>
                  </a:solidFill>
                </a:rPr>
                <a:t>.</a:t>
              </a:r>
            </a:p>
            <a:p>
              <a:pPr algn="ctr">
                <a:buFont typeface="Arial" pitchFamily="34" charset="0"/>
                <a:buChar char="•"/>
              </a:pPr>
              <a:endParaRPr lang="ru-RU" sz="1400" dirty="0">
                <a:solidFill>
                  <a:schemeClr val="tx1"/>
                </a:solidFill>
              </a:endParaRPr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780727" y="4107718"/>
              <a:ext cx="2523974" cy="227482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ctr"/>
            <a:lstStyle/>
            <a:p>
              <a:pPr algn="ctr"/>
              <a:r>
                <a:rPr lang="ru-RU" sz="2000" b="1" dirty="0" smtClean="0">
                  <a:solidFill>
                    <a:schemeClr val="bg1"/>
                  </a:solidFill>
                </a:rPr>
                <a:t>Лимитирующие факторы активности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95536" y="188640"/>
            <a:ext cx="8229600" cy="828328"/>
          </a:xfrm>
          <a:prstGeom prst="rect">
            <a:avLst/>
          </a:prstGeom>
        </p:spPr>
        <p:txBody>
          <a:bodyPr vert="horz" anchor="b" anchorCtr="0">
            <a:normAutofit fontScale="8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Новые технологии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Новый уровень агрегирования данных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GRID-base statist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ics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 l="16571" t="20964" r="19570" b="15662"/>
          <a:stretch>
            <a:fillRect/>
          </a:stretch>
        </p:blipFill>
        <p:spPr bwMode="auto">
          <a:xfrm>
            <a:off x="1187624" y="2996952"/>
            <a:ext cx="5688632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трелка вправо 6"/>
          <p:cNvSpPr/>
          <p:nvPr/>
        </p:nvSpPr>
        <p:spPr>
          <a:xfrm>
            <a:off x="3923928" y="4221088"/>
            <a:ext cx="432048" cy="28803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8" name="Схема 7"/>
          <p:cNvGraphicFramePr/>
          <p:nvPr/>
        </p:nvGraphicFramePr>
        <p:xfrm>
          <a:off x="179512" y="1556792"/>
          <a:ext cx="8712968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3250" name="Picture 2" descr="C:\Users\Анастасия\Downloads\gps6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2348880"/>
            <a:ext cx="792088" cy="72008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</p:pic>
      <p:sp>
        <p:nvSpPr>
          <p:cNvPr id="11" name="TextBox 10"/>
          <p:cNvSpPr txBox="1"/>
          <p:nvPr/>
        </p:nvSpPr>
        <p:spPr>
          <a:xfrm>
            <a:off x="0" y="5226784"/>
            <a:ext cx="9144000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Возможности:</a:t>
            </a:r>
          </a:p>
          <a:p>
            <a:pPr lvl="1">
              <a:buFont typeface="Wingdings" pitchFamily="2" charset="2"/>
              <a:buChar char="ü"/>
            </a:pPr>
            <a:r>
              <a:rPr lang="ru-RU" sz="2000" dirty="0" smtClean="0"/>
              <a:t>Независимость от  площади  и конфигурации АТД, от изменений АТД;</a:t>
            </a:r>
          </a:p>
          <a:p>
            <a:pPr lvl="1">
              <a:buFont typeface="Wingdings" pitchFamily="2" charset="2"/>
              <a:buChar char="ü"/>
            </a:pPr>
            <a:r>
              <a:rPr lang="ru-RU" sz="2000" dirty="0" smtClean="0"/>
              <a:t>Анализ явлений в любом масштабе, ограниченном разрешением ячейки (от 100 м*100 м  до  5 км* 5км).</a:t>
            </a:r>
            <a:r>
              <a:rPr lang="en-US" sz="2000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Новые технологии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>
                <a:solidFill>
                  <a:srgbClr val="C00000"/>
                </a:solidFill>
              </a:rPr>
              <a:t>Новый уровень агрегирования данных</a:t>
            </a:r>
            <a:r>
              <a:rPr lang="ru-RU" dirty="0" smtClean="0"/>
              <a:t>: </a:t>
            </a:r>
            <a:r>
              <a:rPr lang="en-US" sz="2000" dirty="0" smtClean="0">
                <a:solidFill>
                  <a:srgbClr val="00B050"/>
                </a:solidFill>
              </a:rPr>
              <a:t>GRID-base statistics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162128"/>
          </a:xfrm>
        </p:spPr>
        <p:txBody>
          <a:bodyPr>
            <a:normAutofit/>
          </a:bodyPr>
          <a:lstStyle/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pPr lvl="1"/>
            <a:endParaRPr lang="ru-RU" sz="2000" dirty="0" smtClean="0"/>
          </a:p>
          <a:p>
            <a:endParaRPr lang="ru-RU" sz="2000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2699792" y="1484784"/>
            <a:ext cx="3096344" cy="3096344"/>
            <a:chOff x="3203848" y="1916831"/>
            <a:chExt cx="3168353" cy="3684418"/>
          </a:xfrm>
        </p:grpSpPr>
        <p:pic>
          <p:nvPicPr>
            <p:cNvPr id="5" name="Picture 5" descr="D:\Users\katzl$\_KATZ\TEMP\Neuer Ordner\Unbenannt-4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35007" y="1916831"/>
              <a:ext cx="2437194" cy="3684418"/>
            </a:xfrm>
            <a:prstGeom prst="rect">
              <a:avLst/>
            </a:prstGeom>
            <a:noFill/>
          </p:spPr>
        </p:pic>
        <p:sp>
          <p:nvSpPr>
            <p:cNvPr id="6" name="Стрелка вправо 5"/>
            <p:cNvSpPr/>
            <p:nvPr/>
          </p:nvSpPr>
          <p:spPr>
            <a:xfrm>
              <a:off x="3203848" y="3140968"/>
              <a:ext cx="648072" cy="504056"/>
            </a:xfrm>
            <a:prstGeom prst="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4" name="Picture 5" descr="D:\Users\katzl$\_KATZ\TEMP\Neuer Ordner\Unbenannt-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399536"/>
            <a:ext cx="2073830" cy="291666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899592" y="1052736"/>
            <a:ext cx="4386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Австрия, плотность населения</a:t>
            </a:r>
            <a:endParaRPr lang="ru-RU" b="1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5724128" y="3140968"/>
            <a:ext cx="3419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 Франция, домохозяйства с пожилыми 65+</a:t>
            </a:r>
            <a:endParaRPr lang="ru-RU" b="1" i="1" dirty="0"/>
          </a:p>
        </p:txBody>
      </p:sp>
      <p:grpSp>
        <p:nvGrpSpPr>
          <p:cNvPr id="18" name="Группа 17"/>
          <p:cNvGrpSpPr/>
          <p:nvPr/>
        </p:nvGrpSpPr>
        <p:grpSpPr>
          <a:xfrm>
            <a:off x="179512" y="3933056"/>
            <a:ext cx="4536504" cy="2708920"/>
            <a:chOff x="179512" y="3933056"/>
            <a:chExt cx="4536504" cy="2708920"/>
          </a:xfrm>
        </p:grpSpPr>
        <p:pic>
          <p:nvPicPr>
            <p:cNvPr id="12" name="Рисунок 11"/>
            <p:cNvPicPr/>
            <p:nvPr/>
          </p:nvPicPr>
          <p:blipFill>
            <a:blip r:embed="rId4" cstate="print"/>
            <a:srcRect l="22395" t="15589" r="22013" b="7918"/>
            <a:stretch>
              <a:fillRect/>
            </a:stretch>
          </p:blipFill>
          <p:spPr bwMode="auto">
            <a:xfrm>
              <a:off x="1691680" y="3933056"/>
              <a:ext cx="3024336" cy="2708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Box 14"/>
            <p:cNvSpPr txBox="1"/>
            <p:nvPr/>
          </p:nvSpPr>
          <p:spPr>
            <a:xfrm>
              <a:off x="179512" y="6021288"/>
              <a:ext cx="2007840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sz="1600" b="1" i="1" dirty="0" smtClean="0"/>
                <a:t> муниципальный уровень</a:t>
              </a:r>
              <a:endParaRPr lang="ru-RU" sz="1600" b="1" i="1" dirty="0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4788024" y="3933056"/>
            <a:ext cx="4355976" cy="2924944"/>
            <a:chOff x="4788024" y="3933056"/>
            <a:chExt cx="4355976" cy="2924944"/>
          </a:xfrm>
        </p:grpSpPr>
        <p:pic>
          <p:nvPicPr>
            <p:cNvPr id="11" name="Рисунок 10"/>
            <p:cNvPicPr/>
            <p:nvPr/>
          </p:nvPicPr>
          <p:blipFill>
            <a:blip r:embed="rId5" cstate="print"/>
            <a:srcRect l="11061" t="12408" r="35744" b="4707"/>
            <a:stretch>
              <a:fillRect/>
            </a:stretch>
          </p:blipFill>
          <p:spPr bwMode="auto">
            <a:xfrm>
              <a:off x="6012160" y="3933056"/>
              <a:ext cx="3131840" cy="2924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Стрелка вправо 12"/>
            <p:cNvSpPr/>
            <p:nvPr/>
          </p:nvSpPr>
          <p:spPr>
            <a:xfrm>
              <a:off x="4788024" y="4941168"/>
              <a:ext cx="792088" cy="504056"/>
            </a:xfrm>
            <a:prstGeom prst="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148064" y="6519446"/>
              <a:ext cx="15841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i="1" dirty="0" smtClean="0"/>
                <a:t> </a:t>
              </a:r>
              <a:r>
                <a:rPr lang="en-US" sz="1600" b="1" i="1" dirty="0" smtClean="0"/>
                <a:t>GRID</a:t>
              </a:r>
              <a:r>
                <a:rPr lang="ru-RU" sz="1600" b="1" i="1" dirty="0" smtClean="0"/>
                <a:t> уровень</a:t>
              </a:r>
              <a:r>
                <a:rPr lang="en-US" sz="1600" b="1" i="1" dirty="0" smtClean="0"/>
                <a:t> </a:t>
              </a:r>
              <a:endParaRPr lang="ru-RU" sz="1600" b="1" i="1" dirty="0"/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algn="ctr">
              <a:buNone/>
            </a:pPr>
            <a:r>
              <a:rPr lang="ru-RU" sz="1600" b="1" i="1" dirty="0" smtClean="0"/>
              <a:t>Доля населения за чертой бедности, </a:t>
            </a:r>
            <a:r>
              <a:rPr lang="en-US" sz="1600" b="1" i="1" dirty="0" smtClean="0"/>
              <a:t>NY</a:t>
            </a:r>
            <a:r>
              <a:rPr lang="ru-RU" sz="1600" b="1" i="1" dirty="0" smtClean="0"/>
              <a:t>, %</a:t>
            </a:r>
            <a:r>
              <a:rPr lang="en-US" sz="1600" b="1" i="1" dirty="0" smtClean="0"/>
              <a:t> (</a:t>
            </a:r>
            <a:r>
              <a:rPr lang="ru-RU" sz="1600" b="1" i="1" dirty="0" smtClean="0"/>
              <a:t>Перепись 2000 г.) </a:t>
            </a:r>
            <a:endParaRPr lang="ru-RU" sz="1600" b="1" i="1" dirty="0"/>
          </a:p>
        </p:txBody>
      </p:sp>
      <p:pic>
        <p:nvPicPr>
          <p:cNvPr id="27650" name="Picture 2" descr="C:\Users\Анастасия\Desktop\5458030892_29bbbcd7c0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3" y="1521194"/>
            <a:ext cx="6552727" cy="5336805"/>
          </a:xfrm>
          <a:prstGeom prst="rect">
            <a:avLst/>
          </a:prstGeom>
          <a:noFill/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Новые технологии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>
                <a:solidFill>
                  <a:srgbClr val="C00000"/>
                </a:solidFill>
              </a:rPr>
              <a:t>Новый уровень агрегирования данных</a:t>
            </a:r>
            <a:r>
              <a:rPr lang="ru-RU" dirty="0" smtClean="0"/>
              <a:t>: </a:t>
            </a:r>
            <a:r>
              <a:rPr lang="en-US" sz="2000" dirty="0" smtClean="0">
                <a:solidFill>
                  <a:srgbClr val="00B050"/>
                </a:solidFill>
              </a:rPr>
              <a:t>GRID-base statistics</a:t>
            </a:r>
            <a:endParaRPr lang="ru-RU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/>
          <p:cNvPicPr>
            <a:picLocks/>
          </p:cNvPicPr>
          <p:nvPr/>
        </p:nvPicPr>
        <p:blipFill>
          <a:blip r:embed="rId2" cstate="print"/>
          <a:srcRect t="11717"/>
          <a:stretch>
            <a:fillRect/>
          </a:stretch>
        </p:blipFill>
        <p:spPr bwMode="auto">
          <a:xfrm>
            <a:off x="683568" y="1484784"/>
            <a:ext cx="7200800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4"/>
          <p:cNvSpPr txBox="1">
            <a:spLocks/>
          </p:cNvSpPr>
          <p:nvPr/>
        </p:nvSpPr>
        <p:spPr>
          <a:xfrm>
            <a:off x="899592" y="1052736"/>
            <a:ext cx="6156176" cy="531912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lang="ru-RU" sz="1600" b="1" i="1" dirty="0" smtClean="0"/>
              <a:t>Доля </a:t>
            </a:r>
            <a:r>
              <a:rPr lang="ru-RU" sz="1600" b="1" i="1" dirty="0" err="1" smtClean="0"/>
              <a:t>испаноязычного</a:t>
            </a:r>
            <a:r>
              <a:rPr lang="ru-RU" sz="1600" b="1" i="1" dirty="0" smtClean="0"/>
              <a:t> населения (</a:t>
            </a:r>
            <a:r>
              <a:rPr lang="en-US" sz="1600" b="1" i="1" dirty="0" smtClean="0"/>
              <a:t>Hispanic)</a:t>
            </a:r>
            <a:r>
              <a:rPr lang="ru-RU" sz="1600" b="1" i="1" dirty="0" smtClean="0"/>
              <a:t>, %, </a:t>
            </a:r>
            <a:r>
              <a:rPr lang="en-US" sz="1600" b="1" i="1" dirty="0" smtClean="0"/>
              <a:t>(</a:t>
            </a:r>
            <a:r>
              <a:rPr lang="ru-RU" sz="1600" b="1" i="1" dirty="0" smtClean="0"/>
              <a:t>Перепись 2000 г.) </a:t>
            </a:r>
            <a:endParaRPr kumimoji="0" lang="ru-RU" sz="16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Новые технологии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>
                <a:solidFill>
                  <a:srgbClr val="C00000"/>
                </a:solidFill>
              </a:rPr>
              <a:t>Новый уровень агрегирования данных</a:t>
            </a:r>
            <a:r>
              <a:rPr lang="ru-RU" dirty="0" smtClean="0"/>
              <a:t>: </a:t>
            </a:r>
            <a:r>
              <a:rPr lang="en-US" sz="2000" dirty="0" smtClean="0">
                <a:solidFill>
                  <a:srgbClr val="00B050"/>
                </a:solidFill>
              </a:rPr>
              <a:t>GRID-base statistics</a:t>
            </a:r>
            <a:endParaRPr lang="ru-RU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91264" cy="990600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Новые технологии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en-US" sz="2700" dirty="0" smtClean="0">
                <a:solidFill>
                  <a:srgbClr val="C00000"/>
                </a:solidFill>
              </a:rPr>
              <a:t>GIS </a:t>
            </a:r>
            <a:r>
              <a:rPr lang="ru-RU" sz="2700" dirty="0" smtClean="0">
                <a:solidFill>
                  <a:srgbClr val="C00000"/>
                </a:solidFill>
              </a:rPr>
              <a:t>системы: </a:t>
            </a:r>
            <a:r>
              <a:rPr lang="ru-RU" sz="2700" dirty="0" smtClean="0">
                <a:solidFill>
                  <a:srgbClr val="00B050"/>
                </a:solidFill>
              </a:rPr>
              <a:t>некоторые возможности </a:t>
            </a:r>
            <a:endParaRPr lang="ru-RU" sz="2700" dirty="0">
              <a:solidFill>
                <a:srgbClr val="00B05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55576" y="1268760"/>
            <a:ext cx="8136904" cy="1080120"/>
          </a:xfrm>
          <a:prstGeom prst="roundRect">
            <a:avLst/>
          </a:prstGeom>
          <a:noFill/>
          <a:ln w="254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00B050"/>
                </a:solidFill>
              </a:rPr>
              <a:t>При опросе: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В Гонконге </a:t>
            </a:r>
            <a:r>
              <a:rPr lang="ru-RU" sz="2000" dirty="0" smtClean="0">
                <a:solidFill>
                  <a:schemeClr val="tx1"/>
                </a:solidFill>
              </a:rPr>
              <a:t>- вычерчивался  наиболее короткий путь обхода домохозяйств на КПК. 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55576" y="2708920"/>
            <a:ext cx="7992888" cy="1440160"/>
          </a:xfrm>
          <a:prstGeom prst="roundRect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00B050"/>
                </a:solidFill>
              </a:rPr>
              <a:t>В управлении: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В Албании </a:t>
            </a:r>
            <a:r>
              <a:rPr lang="ru-RU" dirty="0" smtClean="0">
                <a:solidFill>
                  <a:schemeClr val="tx1"/>
                </a:solidFill>
              </a:rPr>
              <a:t>счетчик ежедневно отправлял </a:t>
            </a:r>
            <a:r>
              <a:rPr lang="en-US" b="1" dirty="0" smtClean="0">
                <a:solidFill>
                  <a:schemeClr val="tx1"/>
                </a:solidFill>
              </a:rPr>
              <a:t>SMS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на короткий номер о  числе опрошенных , данные аккумулировались и отображались в </a:t>
            </a:r>
            <a:r>
              <a:rPr lang="en-US" dirty="0" smtClean="0">
                <a:solidFill>
                  <a:schemeClr val="tx1"/>
                </a:solidFill>
              </a:rPr>
              <a:t>GIS</a:t>
            </a:r>
            <a:r>
              <a:rPr lang="ru-RU" dirty="0" smtClean="0">
                <a:solidFill>
                  <a:schemeClr val="tx1"/>
                </a:solidFill>
              </a:rPr>
              <a:t>, что позволяло контролировать работу счетчиков, перераспределять нагрузку, быстро реагировать на возникающие сбои, ежедневно отслеживать охват.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83568" y="4365104"/>
            <a:ext cx="8208912" cy="2079848"/>
          </a:xfrm>
          <a:prstGeom prst="roundRect">
            <a:avLst/>
          </a:prstGeom>
          <a:noFill/>
          <a:ln w="25400">
            <a:solidFill>
              <a:schemeClr val="accent1">
                <a:shade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sz="2000" b="1" dirty="0" smtClean="0">
                <a:solidFill>
                  <a:srgbClr val="00B050"/>
                </a:solidFill>
              </a:rPr>
              <a:t>Для анализа явлений:</a:t>
            </a:r>
            <a:endParaRPr lang="ru-RU" b="1" dirty="0" smtClean="0">
              <a:solidFill>
                <a:srgbClr val="00B050"/>
              </a:solidFill>
            </a:endParaRPr>
          </a:p>
          <a:p>
            <a:pPr algn="just"/>
            <a:r>
              <a:rPr lang="ru-RU" sz="2000" b="1" dirty="0" smtClean="0">
                <a:solidFill>
                  <a:schemeClr val="tx1"/>
                </a:solidFill>
              </a:rPr>
              <a:t>В Ирландии </a:t>
            </a:r>
            <a:r>
              <a:rPr lang="ru-RU" sz="2000" dirty="0" smtClean="0">
                <a:solidFill>
                  <a:schemeClr val="tx1"/>
                </a:solidFill>
              </a:rPr>
              <a:t>для изучения маятниковой миграции, </a:t>
            </a:r>
            <a:r>
              <a:rPr lang="ru-RU" sz="2000" dirty="0" err="1" smtClean="0">
                <a:solidFill>
                  <a:schemeClr val="tx1"/>
                </a:solidFill>
              </a:rPr>
              <a:t>геокодировали</a:t>
            </a:r>
            <a:r>
              <a:rPr lang="ru-RU" sz="2000" dirty="0" smtClean="0">
                <a:solidFill>
                  <a:schemeClr val="tx1"/>
                </a:solidFill>
              </a:rPr>
              <a:t> места работы респондентов, совершающих поездки на работу, связав пункт отправления (обычное место проживания), социально-экономические характеристики респондента и место работы.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676456" cy="972344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Снижение активности населения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>
                <a:solidFill>
                  <a:srgbClr val="C00000"/>
                </a:solidFill>
              </a:rPr>
              <a:t>Длительная тенденция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219200"/>
            <a:ext cx="9144000" cy="1561728"/>
          </a:xfrm>
        </p:spPr>
        <p:txBody>
          <a:bodyPr>
            <a:normAutofit/>
          </a:bodyPr>
          <a:lstStyle/>
          <a:p>
            <a:pPr indent="457200"/>
            <a:r>
              <a:rPr lang="ru-RU" sz="2200" dirty="0" smtClean="0"/>
              <a:t>Снижение активности населения во многих  странах (Нидерланды, Великобритания, США, Япония, Израиль).</a:t>
            </a:r>
          </a:p>
          <a:p>
            <a:pPr indent="457200"/>
            <a:r>
              <a:rPr lang="ru-RU" sz="2200" dirty="0" smtClean="0"/>
              <a:t>Тенденция с сер. 1970-хх гг. </a:t>
            </a:r>
          </a:p>
          <a:p>
            <a:pPr lvl="3"/>
            <a:endParaRPr lang="ru-RU" sz="1000" dirty="0" smtClean="0"/>
          </a:p>
          <a:p>
            <a:pPr lvl="1"/>
            <a:endParaRPr lang="ru-RU" sz="15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227687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Динамика доли населения США вернувшего анкеты по почте (</a:t>
            </a:r>
            <a:r>
              <a:rPr lang="en-US" b="1" i="1" dirty="0" smtClean="0"/>
              <a:t>response rate)</a:t>
            </a:r>
            <a:r>
              <a:rPr lang="ru-RU" b="1" i="1" dirty="0" smtClean="0"/>
              <a:t>, %</a:t>
            </a:r>
            <a:endParaRPr lang="ru-RU" b="1" i="1" dirty="0"/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395536" y="2708920"/>
          <a:ext cx="8496944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Скругленный прямоугольник 14"/>
          <p:cNvSpPr/>
          <p:nvPr/>
        </p:nvSpPr>
        <p:spPr>
          <a:xfrm>
            <a:off x="7380312" y="4653136"/>
            <a:ext cx="1440160" cy="10081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Короткий переписной лист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043608" y="2708920"/>
            <a:ext cx="2088232" cy="8640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Введена система почтовой рассылки</a:t>
            </a:r>
            <a:endParaRPr lang="ru-RU" sz="1600" dirty="0">
              <a:solidFill>
                <a:schemeClr val="tx1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 flipV="1">
            <a:off x="8172400" y="4509120"/>
            <a:ext cx="360040" cy="7200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1187624" y="3645024"/>
            <a:ext cx="360040" cy="43204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/>
              <a:t>Вызовы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306144"/>
          </a:xfrm>
        </p:spPr>
        <p:txBody>
          <a:bodyPr>
            <a:noAutofit/>
          </a:bodyPr>
          <a:lstStyle/>
          <a:p>
            <a:pPr marL="342900" indent="-342900" algn="just">
              <a:spcBef>
                <a:spcPts val="200"/>
              </a:spcBef>
              <a:buFont typeface="+mj-lt"/>
              <a:buAutoNum type="arabicPeriod"/>
            </a:pPr>
            <a:r>
              <a:rPr lang="ru-RU" sz="1800" b="1" dirty="0" smtClean="0">
                <a:solidFill>
                  <a:srgbClr val="00B050"/>
                </a:solidFill>
              </a:rPr>
              <a:t>Неизбежность переходного периода.</a:t>
            </a:r>
          </a:p>
          <a:p>
            <a:pPr marL="342900" indent="-342900" algn="just">
              <a:spcBef>
                <a:spcPts val="200"/>
              </a:spcBef>
              <a:buFont typeface="+mj-lt"/>
              <a:buAutoNum type="arabicPeriod"/>
            </a:pPr>
            <a:r>
              <a:rPr lang="ru-RU" sz="1800" dirty="0" smtClean="0"/>
              <a:t>Возможный рост стоимости или</a:t>
            </a:r>
            <a:r>
              <a:rPr lang="ru-RU" sz="1800" b="1" dirty="0" smtClean="0"/>
              <a:t> </a:t>
            </a:r>
            <a:r>
              <a:rPr lang="ru-RU" sz="1800" dirty="0" smtClean="0"/>
              <a:t>отсутствие ожидаемого снижения стоимости.</a:t>
            </a:r>
          </a:p>
          <a:p>
            <a:pPr marL="342900" indent="-342900" algn="just">
              <a:spcBef>
                <a:spcPts val="200"/>
              </a:spcBef>
              <a:buFont typeface="+mj-lt"/>
              <a:buAutoNum type="arabicPeriod"/>
            </a:pPr>
            <a:r>
              <a:rPr lang="ru-RU" sz="1800" dirty="0" smtClean="0"/>
              <a:t>Рост разнообразия населения, образа жизни требует </a:t>
            </a:r>
            <a:r>
              <a:rPr lang="ru-RU" sz="1800" b="1" dirty="0" smtClean="0">
                <a:solidFill>
                  <a:srgbClr val="00B050"/>
                </a:solidFill>
              </a:rPr>
              <a:t>многоканального подхода</a:t>
            </a:r>
            <a:r>
              <a:rPr lang="ru-RU" sz="1800" b="1" dirty="0" smtClean="0"/>
              <a:t> </a:t>
            </a:r>
            <a:r>
              <a:rPr lang="ru-RU" sz="1800" dirty="0" smtClean="0"/>
              <a:t>к сбору информации, в т. ч. на соответствующих языках. </a:t>
            </a:r>
          </a:p>
          <a:p>
            <a:pPr marL="342900" indent="-342900" algn="just">
              <a:spcBef>
                <a:spcPts val="200"/>
              </a:spcBef>
              <a:buFont typeface="+mj-lt"/>
              <a:buAutoNum type="arabicPeriod"/>
            </a:pPr>
            <a:r>
              <a:rPr lang="ru-RU" sz="1800" dirty="0" smtClean="0"/>
              <a:t>Многоканальный подход сбора данных обуславливает </a:t>
            </a:r>
            <a:r>
              <a:rPr lang="ru-RU" sz="1800" b="1" dirty="0" smtClean="0">
                <a:solidFill>
                  <a:srgbClr val="00B050"/>
                </a:solidFill>
              </a:rPr>
              <a:t>усложнение системы управления переписью, </a:t>
            </a:r>
            <a:r>
              <a:rPr lang="ru-RU" sz="1800" dirty="0" smtClean="0"/>
              <a:t>мониторинг процесса и необходимость новых технологий. </a:t>
            </a:r>
          </a:p>
          <a:p>
            <a:pPr marL="342900" indent="-342900" algn="just">
              <a:spcBef>
                <a:spcPts val="200"/>
              </a:spcBef>
              <a:buFont typeface="+mj-lt"/>
              <a:buAutoNum type="arabicPeriod"/>
            </a:pPr>
            <a:r>
              <a:rPr lang="ru-RU" sz="1800" dirty="0" smtClean="0"/>
              <a:t>Многоканальный подход сбора данных обеспечивает гибкость, в то же время требует </a:t>
            </a:r>
            <a:r>
              <a:rPr lang="ru-RU" sz="1800" b="1" dirty="0" smtClean="0">
                <a:solidFill>
                  <a:srgbClr val="00B050"/>
                </a:solidFill>
              </a:rPr>
              <a:t>усложнённая  система проверки </a:t>
            </a:r>
            <a:r>
              <a:rPr lang="ru-RU" sz="1800" b="1" u="sng" dirty="0" smtClean="0">
                <a:solidFill>
                  <a:srgbClr val="00B050"/>
                </a:solidFill>
              </a:rPr>
              <a:t>качества</a:t>
            </a:r>
            <a:r>
              <a:rPr lang="ru-RU" sz="1800" b="1" dirty="0" smtClean="0">
                <a:solidFill>
                  <a:srgbClr val="00B050"/>
                </a:solidFill>
              </a:rPr>
              <a:t> </a:t>
            </a:r>
            <a:r>
              <a:rPr lang="ru-RU" sz="1800" dirty="0" smtClean="0"/>
              <a:t>источников данных, оценок ошибок охвата, ошибок содержания.</a:t>
            </a:r>
          </a:p>
          <a:p>
            <a:pPr marL="342900" indent="-342900" algn="just">
              <a:spcBef>
                <a:spcPts val="200"/>
              </a:spcBef>
              <a:buFont typeface="+mj-lt"/>
              <a:buAutoNum type="arabicPeriod"/>
            </a:pPr>
            <a:r>
              <a:rPr lang="ru-RU" sz="1800" dirty="0" smtClean="0"/>
              <a:t>Необходимостью является проведение и </a:t>
            </a:r>
            <a:r>
              <a:rPr lang="ru-RU" sz="1800" b="1" dirty="0" smtClean="0">
                <a:solidFill>
                  <a:srgbClr val="00B050"/>
                </a:solidFill>
              </a:rPr>
              <a:t>публикации оценок качества переписи</a:t>
            </a:r>
            <a:r>
              <a:rPr lang="ru-RU" sz="1800" dirty="0" smtClean="0"/>
              <a:t>.</a:t>
            </a:r>
          </a:p>
          <a:p>
            <a:pPr marL="342900" indent="-342900" algn="just">
              <a:spcBef>
                <a:spcPts val="200"/>
              </a:spcBef>
              <a:buFont typeface="+mj-lt"/>
              <a:buAutoNum type="arabicPeriod"/>
            </a:pPr>
            <a:r>
              <a:rPr lang="ru-RU" sz="1800" dirty="0" smtClean="0"/>
              <a:t>Для широкого использования Интернета необходимо </a:t>
            </a:r>
            <a:r>
              <a:rPr lang="ru-RU" sz="1800" b="1" u="sng" dirty="0" smtClean="0">
                <a:solidFill>
                  <a:srgbClr val="00B050"/>
                </a:solidFill>
              </a:rPr>
              <a:t>доверие</a:t>
            </a:r>
            <a:r>
              <a:rPr lang="ru-RU" sz="1800" b="1" dirty="0" smtClean="0">
                <a:solidFill>
                  <a:srgbClr val="00B050"/>
                </a:solidFill>
              </a:rPr>
              <a:t> населения </a:t>
            </a:r>
            <a:r>
              <a:rPr lang="ru-RU" sz="1800" dirty="0" smtClean="0"/>
              <a:t>относительно защиты предоставляемых данных и  соответствующий опыт.</a:t>
            </a:r>
          </a:p>
          <a:p>
            <a:pPr marL="342900" indent="-342900" algn="just">
              <a:spcBef>
                <a:spcPts val="200"/>
              </a:spcBef>
              <a:buFont typeface="+mj-lt"/>
              <a:buAutoNum type="arabicPeriod"/>
            </a:pPr>
            <a:r>
              <a:rPr lang="ru-RU" sz="1800" dirty="0" smtClean="0"/>
              <a:t> Развитие выборочного метода обуславливает необходимость актуальных </a:t>
            </a:r>
            <a:r>
              <a:rPr lang="ru-RU" sz="1800" b="1" dirty="0" smtClean="0">
                <a:solidFill>
                  <a:srgbClr val="00B050"/>
                </a:solidFill>
              </a:rPr>
              <a:t>Регистров зданий и жилых единиц  </a:t>
            </a:r>
            <a:r>
              <a:rPr lang="ru-RU" sz="1800" dirty="0" smtClean="0"/>
              <a:t>с </a:t>
            </a:r>
            <a:r>
              <a:rPr lang="ru-RU" sz="1800" dirty="0" err="1" smtClean="0"/>
              <a:t>геопривязкой</a:t>
            </a:r>
            <a:r>
              <a:rPr lang="ru-RU" sz="1800" dirty="0" smtClean="0"/>
              <a:t>, </a:t>
            </a:r>
            <a:r>
              <a:rPr lang="ru-RU" sz="1800" b="1" dirty="0" smtClean="0">
                <a:solidFill>
                  <a:srgbClr val="00B050"/>
                </a:solidFill>
              </a:rPr>
              <a:t>межведомственное сотрудничество </a:t>
            </a:r>
            <a:r>
              <a:rPr lang="ru-RU" sz="1800" dirty="0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Содержимое 10"/>
          <p:cNvGraphicFramePr>
            <a:graphicFrameLocks noGrp="1"/>
          </p:cNvGraphicFramePr>
          <p:nvPr>
            <p:ph sz="quarter" idx="1"/>
          </p:nvPr>
        </p:nvGraphicFramePr>
        <p:xfrm>
          <a:off x="827584" y="2636912"/>
          <a:ext cx="8064896" cy="2929465"/>
        </p:xfrm>
        <a:graphic>
          <a:graphicData uri="http://schemas.openxmlformats.org/drawingml/2006/table">
            <a:tbl>
              <a:tblPr/>
              <a:tblGrid>
                <a:gridCol w="2352261"/>
                <a:gridCol w="1284848"/>
                <a:gridCol w="948811"/>
                <a:gridCol w="632541"/>
                <a:gridCol w="728920"/>
                <a:gridCol w="694296"/>
                <a:gridCol w="711609"/>
                <a:gridCol w="711610"/>
              </a:tblGrid>
              <a:tr h="216024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latin typeface="Arial"/>
                        </a:rPr>
                        <a:t> </a:t>
                      </a:r>
                      <a:r>
                        <a:rPr lang="ru-RU" sz="1600" b="1" i="0" u="none" strike="noStrike" dirty="0" smtClean="0">
                          <a:latin typeface="Arial"/>
                        </a:rPr>
                        <a:t>Страна</a:t>
                      </a:r>
                      <a:endParaRPr lang="ru-RU" sz="1600" b="1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latin typeface="Arial"/>
                        </a:rPr>
                        <a:t>Уровень</a:t>
                      </a:r>
                      <a:endParaRPr lang="ru-RU" sz="1600" b="1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latin typeface="Arial"/>
                        </a:rPr>
                        <a:t>2000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latin typeface="Arial"/>
                        </a:rPr>
                        <a:t>2010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99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latin typeface="Arial"/>
                        </a:rPr>
                        <a:t>всего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latin typeface="Arial"/>
                        </a:rPr>
                        <a:t>min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latin typeface="Arial"/>
                        </a:rPr>
                        <a:t>max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latin typeface="Arial"/>
                        </a:rPr>
                        <a:t>всего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latin typeface="Arial"/>
                        </a:rPr>
                        <a:t>min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latin typeface="Arial"/>
                        </a:rPr>
                        <a:t>max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12314">
                <a:tc rowSpan="3">
                  <a:txBody>
                    <a:bodyPr/>
                    <a:lstStyle/>
                    <a:p>
                      <a:pPr lvl="0" algn="l" fontAlgn="b"/>
                      <a:r>
                        <a:rPr lang="ru-RU" sz="1600" b="0" i="0" u="none" strike="noStrike" dirty="0" smtClean="0">
                          <a:latin typeface="Arial"/>
                        </a:rPr>
                        <a:t>Англия и Уэльс</a:t>
                      </a:r>
                      <a:endParaRPr lang="ru-RU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Arial"/>
                        </a:rPr>
                        <a:t>Региональный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latin typeface="Arial"/>
                        </a:rPr>
                        <a:t>94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latin typeface="Arial"/>
                        </a:rPr>
                        <a:t>85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latin typeface="Arial"/>
                        </a:rPr>
                        <a:t>96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latin typeface="Arial"/>
                        </a:rPr>
                        <a:t>94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latin typeface="Arial"/>
                        </a:rPr>
                        <a:t> 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latin typeface="Arial"/>
                        </a:rPr>
                        <a:t> 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latin typeface="Arial"/>
                        </a:rPr>
                        <a:t>81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latin typeface="Arial"/>
                        </a:rPr>
                        <a:t>99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6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Arial"/>
                        </a:rPr>
                        <a:t>Локальный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latin typeface="Arial"/>
                        </a:rPr>
                        <a:t>64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latin typeface="Arial"/>
                        </a:rPr>
                        <a:t>99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030">
                <a:tc>
                  <a:txBody>
                    <a:bodyPr/>
                    <a:lstStyle/>
                    <a:p>
                      <a:pPr lvl="0" algn="l" fontAlgn="b"/>
                      <a:r>
                        <a:rPr lang="ru-RU" sz="1600" b="0" i="0" u="none" strike="noStrike" dirty="0">
                          <a:latin typeface="Arial"/>
                        </a:rPr>
                        <a:t>США, перепись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Arial"/>
                        </a:rPr>
                        <a:t>Региональный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latin typeface="Arial"/>
                        </a:rPr>
                        <a:t>67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latin typeface="Arial"/>
                        </a:rPr>
                        <a:t>53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latin typeface="Arial"/>
                        </a:rPr>
                        <a:t>72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latin typeface="Arial"/>
                        </a:rPr>
                        <a:t>74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latin typeface="Arial"/>
                        </a:rPr>
                        <a:t>65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latin typeface="Arial"/>
                        </a:rPr>
                        <a:t>82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633">
                <a:tc>
                  <a:txBody>
                    <a:bodyPr/>
                    <a:lstStyle/>
                    <a:p>
                      <a:pPr lvl="0" algn="l" fontAlgn="b"/>
                      <a:r>
                        <a:rPr lang="ru-RU" sz="1600" b="0" i="0" u="none" strike="noStrike" dirty="0">
                          <a:latin typeface="Arial"/>
                        </a:rPr>
                        <a:t>США, обследование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latin typeface="Arial"/>
                        </a:rPr>
                        <a:t>95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latin typeface="Arial"/>
                        </a:rPr>
                        <a:t>91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latin typeface="Arial"/>
                        </a:rPr>
                        <a:t>98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latin typeface="Arial"/>
                        </a:rPr>
                        <a:t>98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latin typeface="Arial"/>
                        </a:rPr>
                        <a:t>95</a:t>
                      </a:r>
                      <a:endParaRPr lang="ru-RU" sz="16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latin typeface="Arial"/>
                        </a:rPr>
                        <a:t>99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06">
                <a:tc rowSpan="2">
                  <a:txBody>
                    <a:bodyPr/>
                    <a:lstStyle/>
                    <a:p>
                      <a:pPr lvl="0" algn="l" fontAlgn="b"/>
                      <a:r>
                        <a:rPr lang="ru-RU" sz="1600" b="0" i="0" u="none" strike="noStrike" dirty="0">
                          <a:latin typeface="Arial"/>
                        </a:rPr>
                        <a:t>Канада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9030">
                <a:tc vMerge="1"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latin typeface="Arial"/>
                        </a:rPr>
                        <a:t>  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latin typeface="Arial"/>
                        </a:rPr>
                        <a:t>  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latin typeface="Arial"/>
                        </a:rPr>
                        <a:t>  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latin typeface="Arial"/>
                        </a:rPr>
                        <a:t>97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latin typeface="Arial"/>
                        </a:rPr>
                        <a:t>91</a:t>
                      </a:r>
                      <a:endParaRPr lang="ru-RU" sz="16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latin typeface="Arial"/>
                        </a:rPr>
                        <a:t>98</a:t>
                      </a:r>
                      <a:endParaRPr lang="ru-RU" sz="16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030">
                <a:tc>
                  <a:txBody>
                    <a:bodyPr/>
                    <a:lstStyle/>
                    <a:p>
                      <a:pPr lvl="0" algn="l" fontAlgn="b"/>
                      <a:r>
                        <a:rPr lang="ru-RU" sz="1600" b="0" i="0" u="none" strike="noStrike" dirty="0" smtClean="0">
                          <a:latin typeface="Arial"/>
                        </a:rPr>
                        <a:t>Австралия</a:t>
                      </a:r>
                      <a:endParaRPr lang="ru-RU" sz="16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latin typeface="Arial"/>
                        </a:rPr>
                        <a:t>96,4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latin typeface="Arial"/>
                        </a:rPr>
                        <a:t>  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latin typeface="Arial"/>
                        </a:rPr>
                        <a:t>  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latin typeface="Arial"/>
                        </a:rPr>
                        <a:t>96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latin typeface="Arial"/>
                        </a:rPr>
                        <a:t>92</a:t>
                      </a:r>
                      <a:endParaRPr lang="ru-RU" sz="16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latin typeface="Arial"/>
                        </a:rPr>
                        <a:t>98</a:t>
                      </a:r>
                      <a:endParaRPr lang="ru-RU" sz="16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19256" cy="1124744"/>
          </a:xfrm>
        </p:spPr>
        <p:txBody>
          <a:bodyPr>
            <a:normAutofit/>
          </a:bodyPr>
          <a:lstStyle/>
          <a:p>
            <a:r>
              <a:rPr lang="ru-RU" dirty="0" smtClean="0"/>
              <a:t>Уровень участия населения в переписи</a:t>
            </a:r>
            <a:br>
              <a:rPr lang="ru-RU" dirty="0" smtClean="0"/>
            </a:br>
            <a:r>
              <a:rPr lang="ru-RU" sz="2400" dirty="0" smtClean="0">
                <a:solidFill>
                  <a:srgbClr val="C00000"/>
                </a:solidFill>
              </a:rPr>
              <a:t>Дифференциация 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1196752"/>
            <a:ext cx="88924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/>
              <a:t> Разница уровня участия населения в переписи на региональном уровне</a:t>
            </a:r>
          </a:p>
          <a:p>
            <a:pPr algn="ctr"/>
            <a:r>
              <a:rPr lang="ru-RU" b="1" i="1" dirty="0" smtClean="0"/>
              <a:t>Доля населения, вернувшая анкеты,  %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5436096" y="4005064"/>
            <a:ext cx="1296144" cy="288032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436096" y="3573016"/>
            <a:ext cx="1224136" cy="288032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4" name="Группа 23"/>
          <p:cNvGrpSpPr/>
          <p:nvPr/>
        </p:nvGrpSpPr>
        <p:grpSpPr>
          <a:xfrm>
            <a:off x="0" y="2204864"/>
            <a:ext cx="2339752" cy="2520280"/>
            <a:chOff x="0" y="2852936"/>
            <a:chExt cx="2339752" cy="2520280"/>
          </a:xfrm>
        </p:grpSpPr>
        <p:sp>
          <p:nvSpPr>
            <p:cNvPr id="17" name="TextBox 16"/>
            <p:cNvSpPr txBox="1"/>
            <p:nvPr/>
          </p:nvSpPr>
          <p:spPr>
            <a:xfrm>
              <a:off x="0" y="2852936"/>
              <a:ext cx="23397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 smtClean="0">
                  <a:solidFill>
                    <a:srgbClr val="C00000"/>
                  </a:solidFill>
                </a:rPr>
                <a:t>Почтовая рассылка</a:t>
              </a:r>
              <a:endParaRPr lang="ru-RU" sz="1600" dirty="0">
                <a:solidFill>
                  <a:srgbClr val="C00000"/>
                </a:solidFill>
              </a:endParaRPr>
            </a:p>
          </p:txBody>
        </p:sp>
        <p:sp>
          <p:nvSpPr>
            <p:cNvPr id="19" name="Левая фигурная скобка 18"/>
            <p:cNvSpPr/>
            <p:nvPr/>
          </p:nvSpPr>
          <p:spPr>
            <a:xfrm>
              <a:off x="395536" y="3861048"/>
              <a:ext cx="360040" cy="1512168"/>
            </a:xfrm>
            <a:prstGeom prst="leftBrac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C00000"/>
                </a:solidFill>
              </a:endParaRPr>
            </a:p>
          </p:txBody>
        </p:sp>
        <p:cxnSp>
          <p:nvCxnSpPr>
            <p:cNvPr id="21" name="Прямая со стрелкой 20"/>
            <p:cNvCxnSpPr/>
            <p:nvPr/>
          </p:nvCxnSpPr>
          <p:spPr>
            <a:xfrm>
              <a:off x="395536" y="3140968"/>
              <a:ext cx="144016" cy="648072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Группа 30"/>
          <p:cNvGrpSpPr/>
          <p:nvPr/>
        </p:nvGrpSpPr>
        <p:grpSpPr>
          <a:xfrm>
            <a:off x="395536" y="4869160"/>
            <a:ext cx="4680520" cy="1520879"/>
            <a:chOff x="467544" y="5661248"/>
            <a:chExt cx="4680520" cy="1520879"/>
          </a:xfrm>
        </p:grpSpPr>
        <p:sp>
          <p:nvSpPr>
            <p:cNvPr id="18" name="TextBox 17"/>
            <p:cNvSpPr txBox="1"/>
            <p:nvPr/>
          </p:nvSpPr>
          <p:spPr>
            <a:xfrm>
              <a:off x="1187624" y="6597352"/>
              <a:ext cx="39604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 smtClean="0">
                  <a:solidFill>
                    <a:srgbClr val="C00000"/>
                  </a:solidFill>
                </a:rPr>
                <a:t>Интернет + доставка и сбор счетчиками + почтовая рассылка</a:t>
              </a:r>
              <a:endParaRPr lang="ru-RU" sz="1600" dirty="0">
                <a:solidFill>
                  <a:srgbClr val="C00000"/>
                </a:solidFill>
              </a:endParaRPr>
            </a:p>
          </p:txBody>
        </p:sp>
        <p:sp>
          <p:nvSpPr>
            <p:cNvPr id="25" name="Левая фигурная скобка 24"/>
            <p:cNvSpPr/>
            <p:nvPr/>
          </p:nvSpPr>
          <p:spPr>
            <a:xfrm>
              <a:off x="467544" y="5661248"/>
              <a:ext cx="216024" cy="648072"/>
            </a:xfrm>
            <a:prstGeom prst="leftBrac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7" name="Прямая со стрелкой 26"/>
            <p:cNvCxnSpPr/>
            <p:nvPr/>
          </p:nvCxnSpPr>
          <p:spPr>
            <a:xfrm flipH="1" flipV="1">
              <a:off x="755576" y="6309320"/>
              <a:ext cx="360040" cy="595427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Группа 33"/>
          <p:cNvGrpSpPr/>
          <p:nvPr/>
        </p:nvGrpSpPr>
        <p:grpSpPr>
          <a:xfrm>
            <a:off x="7380312" y="3501008"/>
            <a:ext cx="1547664" cy="2160240"/>
            <a:chOff x="7380312" y="4221088"/>
            <a:chExt cx="1547664" cy="2160240"/>
          </a:xfrm>
        </p:grpSpPr>
        <p:sp>
          <p:nvSpPr>
            <p:cNvPr id="32" name="Овал 31"/>
            <p:cNvSpPr/>
            <p:nvPr/>
          </p:nvSpPr>
          <p:spPr>
            <a:xfrm>
              <a:off x="7380312" y="4221088"/>
              <a:ext cx="1547664" cy="864096"/>
            </a:xfrm>
            <a:prstGeom prst="ellipse">
              <a:avLst/>
            </a:prstGeom>
            <a:noFill/>
            <a:ln w="22225"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7380312" y="5517232"/>
              <a:ext cx="1547664" cy="864096"/>
            </a:xfrm>
            <a:prstGeom prst="ellipse">
              <a:avLst/>
            </a:prstGeom>
            <a:noFill/>
            <a:ln w="22225"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Оценки охвата переписи населения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>
                <a:solidFill>
                  <a:srgbClr val="C00000"/>
                </a:solidFill>
              </a:rPr>
              <a:t>Качество данных переписи</a:t>
            </a:r>
            <a:endParaRPr lang="ru-RU" sz="2700" dirty="0">
              <a:solidFill>
                <a:srgbClr val="C00000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1"/>
          </p:nvPr>
        </p:nvGraphicFramePr>
        <p:xfrm>
          <a:off x="467544" y="1700808"/>
          <a:ext cx="8136904" cy="2592289"/>
        </p:xfrm>
        <a:graphic>
          <a:graphicData uri="http://schemas.openxmlformats.org/drawingml/2006/table">
            <a:tbl>
              <a:tblPr/>
              <a:tblGrid>
                <a:gridCol w="2292708"/>
                <a:gridCol w="1057792"/>
                <a:gridCol w="1175323"/>
                <a:gridCol w="1057792"/>
                <a:gridCol w="1142902"/>
                <a:gridCol w="1410387"/>
              </a:tblGrid>
              <a:tr h="5472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</a:rPr>
                        <a:t>1990</a:t>
                      </a:r>
                      <a:endParaRPr lang="ru-RU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</a:rPr>
                        <a:t>1996</a:t>
                      </a:r>
                      <a:endParaRPr lang="ru-RU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</a:rPr>
                        <a:t>2001</a:t>
                      </a:r>
                      <a:endParaRPr lang="ru-RU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</a:rPr>
                        <a:t>2006</a:t>
                      </a:r>
                      <a:endParaRPr lang="ru-RU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</a:rPr>
                        <a:t>2011</a:t>
                      </a:r>
                      <a:endParaRPr lang="ru-RU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6124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Calibri"/>
                        </a:rPr>
                        <a:t>США</a:t>
                      </a:r>
                      <a:endParaRPr lang="ru-RU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</a:rPr>
                        <a:t>1,6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-</a:t>
                      </a:r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</a:rPr>
                        <a:t>-</a:t>
                      </a:r>
                      <a:r>
                        <a:rPr lang="ru-RU" sz="2400" dirty="0" smtClean="0">
                          <a:latin typeface="Times New Roman"/>
                          <a:ea typeface="Calibri"/>
                        </a:rPr>
                        <a:t>0,5</a:t>
                      </a:r>
                      <a:endParaRPr lang="ru-RU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-</a:t>
                      </a:r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</a:rPr>
                        <a:t>-0,01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64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Calibri"/>
                        </a:rPr>
                        <a:t>Канада</a:t>
                      </a:r>
                      <a:endParaRPr lang="ru-RU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Calibri"/>
                        </a:rPr>
                        <a:t>2,9</a:t>
                      </a:r>
                      <a:endParaRPr lang="ru-RU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</a:rPr>
                        <a:t>2,5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</a:rPr>
                        <a:t>3,0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</a:rPr>
                        <a:t>2,7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Calibri"/>
                        </a:rPr>
                        <a:t>н. д.</a:t>
                      </a:r>
                      <a:endParaRPr lang="ru-RU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61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Calibri"/>
                        </a:rPr>
                        <a:t>Австралия</a:t>
                      </a:r>
                      <a:endParaRPr lang="ru-RU" sz="2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</a:rPr>
                        <a:t>1,8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</a:rPr>
                        <a:t>1,6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</a:rPr>
                        <a:t>1,8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</a:rPr>
                        <a:t>2,6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</a:rPr>
                        <a:t>1,7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51520" y="1196753"/>
            <a:ext cx="8424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/>
              <a:t>Оценки уровня чистого недоучёта населения в переписях населения, %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645024"/>
            <a:ext cx="3491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 .  </a:t>
            </a:r>
            <a:endParaRPr lang="ru-RU" sz="1600" dirty="0"/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395536" y="4437112"/>
            <a:ext cx="8748464" cy="1944216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6000"/>
              <a:buFont typeface="Arial" pitchFamily="34" charset="0"/>
              <a:buChar char="•"/>
            </a:pPr>
            <a:r>
              <a:rPr lang="ru-RU" sz="2800" dirty="0" smtClean="0"/>
              <a:t>Основа - </a:t>
            </a:r>
            <a:r>
              <a:rPr lang="ru-RU" sz="2800" dirty="0" err="1" smtClean="0"/>
              <a:t>постпереписные</a:t>
            </a:r>
            <a:r>
              <a:rPr lang="ru-RU" sz="2800" dirty="0" smtClean="0"/>
              <a:t> обследования;</a:t>
            </a: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6000"/>
              <a:buFont typeface="Arial" pitchFamily="34" charset="0"/>
              <a:buChar char="•"/>
            </a:pPr>
            <a:r>
              <a:rPr lang="ru-RU" sz="2800" dirty="0" smtClean="0"/>
              <a:t>Возможность оценить вклад  недоучета  и переучета в общий показатель;  </a:t>
            </a: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6000"/>
              <a:buFont typeface="Arial" pitchFamily="34" charset="0"/>
              <a:buChar char="•"/>
            </a:pPr>
            <a:r>
              <a:rPr lang="ru-RU" sz="2800" dirty="0" smtClean="0"/>
              <a:t>Возможность корректировки данных переписи</a:t>
            </a:r>
            <a:r>
              <a:rPr lang="ru-RU" sz="2000" dirty="0" smtClean="0"/>
              <a:t>. </a:t>
            </a: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6000"/>
              <a:buFont typeface="Arial" pitchFamily="34" charset="0"/>
              <a:buChar char="•"/>
            </a:pPr>
            <a:endParaRPr lang="ru-RU" sz="1600" dirty="0" smtClean="0"/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endParaRPr kumimoji="0" lang="ru-RU" sz="16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Оценки охвата переписи населения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>
                <a:solidFill>
                  <a:srgbClr val="C00000"/>
                </a:solidFill>
              </a:rPr>
              <a:t> Дифференциация</a:t>
            </a:r>
            <a:endParaRPr lang="ru-RU" sz="2700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79512" y="3717032"/>
          <a:ext cx="8964488" cy="3140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3568" y="3284984"/>
            <a:ext cx="8100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/>
              <a:t>Динамика   недоучёта и переучёта населения в переписи Канады, %</a:t>
            </a:r>
            <a:endParaRPr lang="ru-RU" sz="2000" b="1" i="1" dirty="0"/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0" y="1124744"/>
            <a:ext cx="9144000" cy="252028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ru-RU" sz="2000" dirty="0" smtClean="0"/>
              <a:t>Рост недоучета в долгосрочной динамике;</a:t>
            </a:r>
          </a:p>
          <a:p>
            <a:pPr marL="274320" lvl="0" indent="-274320"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ru-RU" sz="2000" dirty="0" smtClean="0"/>
              <a:t>Половозрастные различия:</a:t>
            </a:r>
          </a:p>
          <a:p>
            <a:pPr marL="370800" lvl="1" indent="-274320">
              <a:buClr>
                <a:schemeClr val="accent1"/>
              </a:buClr>
              <a:buSzPct val="76000"/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B050"/>
                </a:solidFill>
              </a:rPr>
              <a:t>Мужчины  </a:t>
            </a:r>
            <a:r>
              <a:rPr lang="en-US" sz="1600" dirty="0" smtClean="0">
                <a:solidFill>
                  <a:srgbClr val="00B050"/>
                </a:solidFill>
              </a:rPr>
              <a:t>&gt; </a:t>
            </a:r>
            <a:r>
              <a:rPr lang="ru-RU" sz="1600" dirty="0" smtClean="0">
                <a:solidFill>
                  <a:srgbClr val="00B050"/>
                </a:solidFill>
              </a:rPr>
              <a:t>женщин;</a:t>
            </a:r>
          </a:p>
          <a:p>
            <a:pPr marL="370800" lvl="1" indent="-274320">
              <a:buClr>
                <a:schemeClr val="accent1"/>
              </a:buClr>
              <a:buSzPct val="76000"/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B050"/>
                </a:solidFill>
              </a:rPr>
              <a:t>Возрастная группа 20-29  лет: в Австралии недоучет в 4 раза выше среднего, в  Канаде в 2,5 раза</a:t>
            </a:r>
            <a:r>
              <a:rPr lang="ru-RU" sz="1600" dirty="0" smtClean="0">
                <a:solidFill>
                  <a:srgbClr val="C00000"/>
                </a:solidFill>
              </a:rPr>
              <a:t>.</a:t>
            </a:r>
          </a:p>
          <a:p>
            <a:pPr marL="274320" lvl="0" indent="-274320"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ru-RU" sz="2000" dirty="0" smtClean="0"/>
              <a:t>Этнические  и социальные различия: </a:t>
            </a:r>
          </a:p>
          <a:p>
            <a:pPr marL="370800" lvl="1" indent="-274320">
              <a:buClr>
                <a:schemeClr val="accent1"/>
              </a:buClr>
              <a:buSzPct val="76000"/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B050"/>
                </a:solidFill>
              </a:rPr>
              <a:t>испаноязычное и черное население США –  недоучет выше в 3-4 раза среднего  уровня;</a:t>
            </a:r>
          </a:p>
          <a:p>
            <a:pPr marL="370800" lvl="1" indent="-274320">
              <a:buClr>
                <a:schemeClr val="accent1"/>
              </a:buClr>
              <a:buSzPct val="76000"/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B050"/>
                </a:solidFill>
              </a:rPr>
              <a:t>В Австралии у  рожденных в Китае и Индии, коренных народов и жителей северных территорий  недоучет выше среднего в 5-6 раз.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Оценки охвата переписи населения</a:t>
            </a:r>
            <a:br>
              <a:rPr lang="ru-RU" dirty="0" smtClean="0"/>
            </a:br>
            <a:r>
              <a:rPr lang="ru-RU" sz="2400" dirty="0" smtClean="0">
                <a:solidFill>
                  <a:srgbClr val="C00000"/>
                </a:solidFill>
              </a:rPr>
              <a:t>Необходимость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196752"/>
            <a:ext cx="8424936" cy="295232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Оценки охвата переписи  -  </a:t>
            </a:r>
            <a:r>
              <a:rPr lang="ru-RU" sz="2400" b="1" i="1" dirty="0" smtClean="0"/>
              <a:t>составляющий  элемент  </a:t>
            </a:r>
            <a:r>
              <a:rPr lang="ru-RU" sz="2400" dirty="0" smtClean="0"/>
              <a:t>результатов переписи населения;  </a:t>
            </a:r>
          </a:p>
          <a:p>
            <a:r>
              <a:rPr lang="ru-RU" sz="2400" dirty="0" smtClean="0"/>
              <a:t>Публикация данных охвата переписи </a:t>
            </a:r>
            <a:r>
              <a:rPr lang="ru-RU" sz="2400" b="1" i="1" dirty="0" smtClean="0"/>
              <a:t>наравне с данными</a:t>
            </a:r>
            <a:r>
              <a:rPr lang="ru-RU" sz="2400" b="1" dirty="0" smtClean="0"/>
              <a:t> </a:t>
            </a:r>
            <a:r>
              <a:rPr lang="ru-RU" sz="2400" dirty="0" smtClean="0"/>
              <a:t>самой переписи; </a:t>
            </a:r>
          </a:p>
          <a:p>
            <a:r>
              <a:rPr lang="ru-RU" sz="2400" dirty="0" smtClean="0"/>
              <a:t>Основа понимания  </a:t>
            </a:r>
            <a:r>
              <a:rPr lang="ru-RU" sz="2400" b="1" i="1" dirty="0" smtClean="0"/>
              <a:t>ограничений данных </a:t>
            </a:r>
            <a:r>
              <a:rPr lang="ru-RU" sz="2400" dirty="0" smtClean="0"/>
              <a:t>переписи;</a:t>
            </a:r>
          </a:p>
          <a:p>
            <a:r>
              <a:rPr lang="ru-RU" sz="2400" dirty="0" smtClean="0"/>
              <a:t>Возможность </a:t>
            </a:r>
            <a:r>
              <a:rPr lang="ru-RU" sz="2400" b="1" i="1" dirty="0" smtClean="0"/>
              <a:t>выявить факторы </a:t>
            </a:r>
            <a:r>
              <a:rPr lang="ru-RU" sz="2400" dirty="0" smtClean="0"/>
              <a:t>недоучета/переучета населения.  </a:t>
            </a:r>
          </a:p>
          <a:p>
            <a:pPr>
              <a:buNone/>
            </a:pPr>
            <a:endParaRPr lang="ru-RU" sz="1700" i="1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251520" y="3977680"/>
            <a:ext cx="8892480" cy="2880320"/>
            <a:chOff x="0" y="3789040"/>
            <a:chExt cx="9144000" cy="2880320"/>
          </a:xfrm>
        </p:grpSpPr>
        <p:sp>
          <p:nvSpPr>
            <p:cNvPr id="5" name="Содержимое 2"/>
            <p:cNvSpPr txBox="1">
              <a:spLocks/>
            </p:cNvSpPr>
            <p:nvPr/>
          </p:nvSpPr>
          <p:spPr>
            <a:xfrm>
              <a:off x="467544" y="3789040"/>
              <a:ext cx="8676456" cy="2880320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>
              <a:normAutofit lnSpcReduction="10000"/>
            </a:bodyPr>
            <a:lstStyle/>
            <a:p>
              <a:pPr marL="2160000" lvl="0">
                <a:spcBef>
                  <a:spcPts val="600"/>
                </a:spcBef>
                <a:buClr>
                  <a:schemeClr val="accent1"/>
                </a:buClr>
                <a:buSzPct val="76000"/>
              </a:pPr>
              <a:endParaRPr lang="en-US" b="1" i="1" dirty="0" smtClean="0">
                <a:solidFill>
                  <a:srgbClr val="C00000"/>
                </a:solidFill>
              </a:endParaRPr>
            </a:p>
            <a:p>
              <a:pPr marL="2520000" lvl="0">
                <a:spcBef>
                  <a:spcPts val="600"/>
                </a:spcBef>
                <a:buClr>
                  <a:schemeClr val="accent1"/>
                </a:buClr>
                <a:buSzPct val="76000"/>
              </a:pPr>
              <a:r>
                <a:rPr lang="ru-RU" sz="1900" b="1" i="1" dirty="0" smtClean="0">
                  <a:solidFill>
                    <a:srgbClr val="C00000"/>
                  </a:solidFill>
                </a:rPr>
                <a:t>«необходимость проведения </a:t>
              </a:r>
              <a:r>
                <a:rPr lang="ru-RU" sz="1900" i="1" dirty="0" smtClean="0"/>
                <a:t>оценок  охвата переписи населения»  </a:t>
              </a:r>
              <a:r>
                <a:rPr lang="ru-RU" sz="1600" dirty="0" smtClean="0"/>
                <a:t>(</a:t>
              </a:r>
              <a:r>
                <a:rPr lang="ru-RU" sz="1400" dirty="0" smtClean="0"/>
                <a:t>Статья 3. п. 2 </a:t>
              </a:r>
              <a:r>
                <a:rPr lang="ru-RU" sz="1400" dirty="0" err="1" smtClean="0"/>
                <a:t>Regulation</a:t>
              </a:r>
              <a:r>
                <a:rPr lang="en-US" sz="1400" dirty="0" smtClean="0">
                  <a:latin typeface="Calibri" pitchFamily="34" charset="0"/>
                </a:rPr>
                <a:t>s</a:t>
              </a:r>
              <a:r>
                <a:rPr lang="ru-RU" sz="1400" dirty="0" smtClean="0"/>
                <a:t> (EU) № 1151/2010</a:t>
              </a:r>
              <a:r>
                <a:rPr lang="en-US" sz="1400" dirty="0" smtClean="0"/>
                <a:t>)</a:t>
              </a:r>
            </a:p>
            <a:p>
              <a:pPr marL="2520000" lvl="0" indent="-274320">
                <a:spcBef>
                  <a:spcPts val="600"/>
                </a:spcBef>
                <a:buClr>
                  <a:schemeClr val="accent1"/>
                </a:buClr>
                <a:buSzPct val="76000"/>
              </a:pPr>
              <a:endPara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2520000" lvl="0" indent="-274320">
                <a:spcBef>
                  <a:spcPts val="600"/>
                </a:spcBef>
                <a:buClr>
                  <a:schemeClr val="accent1"/>
                </a:buClr>
                <a:buSzPct val="76000"/>
              </a:pPr>
              <a:endPara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2520000">
                <a:spcBef>
                  <a:spcPts val="600"/>
                </a:spcBef>
                <a:buClr>
                  <a:schemeClr val="accent1"/>
                </a:buClr>
                <a:buSzPct val="76000"/>
              </a:pPr>
              <a:r>
                <a:rPr lang="ru-RU" sz="1900" dirty="0" smtClean="0"/>
                <a:t> </a:t>
              </a:r>
              <a:r>
                <a:rPr kumimoji="0" lang="ru-RU" sz="1900" b="0" i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«</a:t>
              </a:r>
              <a:r>
                <a:rPr kumimoji="0" lang="ru-RU" sz="1900" i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Окончательная публикация результатов переписи </a:t>
              </a:r>
              <a:r>
                <a:rPr kumimoji="0" lang="ru-RU" sz="1900" b="1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должна включать оценку ошибки</a:t>
              </a:r>
              <a:r>
                <a:rPr kumimoji="0" lang="ru-RU" sz="1900" b="1" i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,</a:t>
              </a:r>
              <a:r>
                <a:rPr kumimoji="0" lang="ru-RU" sz="1900" b="0" i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связанной с охватом, наряду с полным описанием методов, использованных для оценки полноты данных». </a:t>
              </a:r>
              <a:endParaRPr kumimoji="0" lang="ru-RU" sz="19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1520" y="5157192"/>
              <a:ext cx="1166995" cy="14706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Рисунок 6"/>
            <p:cNvPicPr/>
            <p:nvPr/>
          </p:nvPicPr>
          <p:blipFill>
            <a:blip r:embed="rId3" cstate="print">
              <a:lum bright="-20000" contrast="20000"/>
            </a:blip>
            <a:srcRect l="16836" t="17470" r="16622" b="35241"/>
            <a:stretch>
              <a:fillRect/>
            </a:stretch>
          </p:blipFill>
          <p:spPr bwMode="auto">
            <a:xfrm>
              <a:off x="0" y="3861048"/>
              <a:ext cx="2448272" cy="1179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Стрелка вправо 7"/>
            <p:cNvSpPr/>
            <p:nvPr/>
          </p:nvSpPr>
          <p:spPr>
            <a:xfrm>
              <a:off x="1835696" y="5661248"/>
              <a:ext cx="576064" cy="36004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Стрелка вправо 8"/>
            <p:cNvSpPr/>
            <p:nvPr/>
          </p:nvSpPr>
          <p:spPr>
            <a:xfrm>
              <a:off x="2555776" y="4293096"/>
              <a:ext cx="432048" cy="288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Можно говорить о: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219200"/>
            <a:ext cx="8208912" cy="4226024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 снижении активности населения </a:t>
            </a:r>
            <a:r>
              <a:rPr lang="ru-RU" i="1" dirty="0" smtClean="0">
                <a:solidFill>
                  <a:srgbClr val="C00000"/>
                </a:solidFill>
              </a:rPr>
              <a:t>во многих странах</a:t>
            </a:r>
            <a:r>
              <a:rPr lang="ru-RU" dirty="0" smtClean="0">
                <a:solidFill>
                  <a:srgbClr val="7030A0"/>
                </a:solidFill>
              </a:rPr>
              <a:t>;</a:t>
            </a:r>
          </a:p>
          <a:p>
            <a:pPr marL="514350" indent="-514350">
              <a:buFont typeface="+mj-lt"/>
              <a:buAutoNum type="arabicPeriod"/>
            </a:pPr>
            <a:r>
              <a:rPr lang="ru-RU" i="1" dirty="0" smtClean="0">
                <a:solidFill>
                  <a:srgbClr val="7030A0"/>
                </a:solidFill>
              </a:rPr>
              <a:t> </a:t>
            </a:r>
            <a:r>
              <a:rPr lang="ru-RU" i="1" dirty="0" smtClean="0">
                <a:solidFill>
                  <a:srgbClr val="C00000"/>
                </a:solidFill>
              </a:rPr>
              <a:t>неравномерности</a:t>
            </a:r>
            <a:r>
              <a:rPr lang="ru-RU" i="1" dirty="0" smtClean="0">
                <a:solidFill>
                  <a:srgbClr val="7030A0"/>
                </a:solidFill>
              </a:rPr>
              <a:t> </a:t>
            </a:r>
            <a:r>
              <a:rPr lang="ru-RU" dirty="0" smtClean="0"/>
              <a:t>ее распространения;</a:t>
            </a:r>
          </a:p>
          <a:p>
            <a:pPr marL="514350" indent="-514350">
              <a:buFont typeface="+mj-lt"/>
              <a:buAutoNum type="arabicPeriod"/>
            </a:pPr>
            <a:r>
              <a:rPr lang="ru-RU" i="1" dirty="0" smtClean="0">
                <a:solidFill>
                  <a:srgbClr val="C00000"/>
                </a:solidFill>
              </a:rPr>
              <a:t>о наличии возможности </a:t>
            </a:r>
            <a:r>
              <a:rPr lang="ru-RU" dirty="0" smtClean="0"/>
              <a:t>анализировать охват переписи   зарубежных стран; </a:t>
            </a:r>
          </a:p>
          <a:p>
            <a:pPr marL="514350" indent="-514350">
              <a:buFont typeface="+mj-lt"/>
              <a:buAutoNum type="arabicPeriod"/>
            </a:pPr>
            <a:r>
              <a:rPr lang="ru-RU" i="1" dirty="0" smtClean="0">
                <a:solidFill>
                  <a:srgbClr val="C00000"/>
                </a:solidFill>
              </a:rPr>
              <a:t>об отсутствии </a:t>
            </a:r>
            <a:r>
              <a:rPr lang="ru-RU" dirty="0" smtClean="0"/>
              <a:t>подобных исследований относительно российских переписей;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 зафиксированной в регулирующих документах </a:t>
            </a:r>
            <a:r>
              <a:rPr lang="ru-RU" dirty="0" smtClean="0">
                <a:solidFill>
                  <a:srgbClr val="C00000"/>
                </a:solidFill>
              </a:rPr>
              <a:t>необходимости проведения  </a:t>
            </a:r>
            <a:r>
              <a:rPr lang="ru-RU" dirty="0" smtClean="0"/>
              <a:t>оценок охвата</a:t>
            </a:r>
            <a:r>
              <a:rPr lang="ru-RU" i="1" dirty="0" smtClean="0"/>
              <a:t>;</a:t>
            </a:r>
          </a:p>
          <a:p>
            <a:pPr marL="514350" indent="-514350">
              <a:buFont typeface="+mj-lt"/>
              <a:buAutoNum type="arabicPeriod"/>
            </a:pPr>
            <a:r>
              <a:rPr lang="ru-RU" i="1" dirty="0" smtClean="0">
                <a:solidFill>
                  <a:srgbClr val="C00000"/>
                </a:solidFill>
              </a:rPr>
              <a:t>Обоснованных действиях НСИ относительно </a:t>
            </a:r>
            <a:r>
              <a:rPr lang="ru-RU" i="1" dirty="0" smtClean="0">
                <a:solidFill>
                  <a:srgbClr val="C00000"/>
                </a:solidFill>
              </a:rPr>
              <a:t>трансформации</a:t>
            </a:r>
            <a:r>
              <a:rPr lang="ru-RU" dirty="0" smtClean="0"/>
              <a:t> методов </a:t>
            </a:r>
            <a:r>
              <a:rPr lang="ru-RU" dirty="0" smtClean="0"/>
              <a:t>переписи.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4067944" y="5445224"/>
            <a:ext cx="504056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0" y="5733256"/>
            <a:ext cx="8964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Широкомасштабные изменения национальных практик проведения переписи населения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4358</TotalTime>
  <Words>3396</Words>
  <Application>Microsoft Office PowerPoint</Application>
  <PresentationFormat>Экран (4:3)</PresentationFormat>
  <Paragraphs>899</Paragraphs>
  <Slides>40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Начальная</vt:lpstr>
      <vt:lpstr>«Проблемы и перспективы традиционных переписей населения: отечественный и зарубежный опыт»</vt:lpstr>
      <vt:lpstr>Некоторые недостатки   ВПН-2010 </vt:lpstr>
      <vt:lpstr>Универсальные проблемы</vt:lpstr>
      <vt:lpstr>Снижение активности населения Длительная тенденция</vt:lpstr>
      <vt:lpstr>Уровень участия населения в переписи Дифференциация </vt:lpstr>
      <vt:lpstr>Оценки охвата переписи населения Качество данных переписи</vt:lpstr>
      <vt:lpstr>Оценки охвата переписи населения  Дифференциация</vt:lpstr>
      <vt:lpstr>Оценки охвата переписи населения Необходимость</vt:lpstr>
      <vt:lpstr>Можно говорить о:</vt:lpstr>
      <vt:lpstr>Международные тенденции. Методы</vt:lpstr>
      <vt:lpstr>Две плоскости изменений</vt:lpstr>
      <vt:lpstr>Поиски новых методов переписи Усиление тенденции </vt:lpstr>
      <vt:lpstr> Поиски новых методов переписи Основные направления изменений:  Регистры</vt:lpstr>
      <vt:lpstr>Слайд 14</vt:lpstr>
      <vt:lpstr>Поиски новых методов переписи  Динамика стоимости переписи населения США</vt:lpstr>
      <vt:lpstr>Слайд 16</vt:lpstr>
      <vt:lpstr>Слайд 17</vt:lpstr>
      <vt:lpstr>Поиски новых методов переписи Основные направления изменений.  Комбинированный подход.    Опыт Германии 2010</vt:lpstr>
      <vt:lpstr>  Поиски новых методов получения информации   Многоканальный подход</vt:lpstr>
      <vt:lpstr>Поиски новых методов получения информации  Многоканальный подход. Опыт Канады</vt:lpstr>
      <vt:lpstr>Слайд 21</vt:lpstr>
      <vt:lpstr>Поиск  методов Многоэтапный процесс</vt:lpstr>
      <vt:lpstr>Международные тенденции.  Регистры адресов, зданий и жилых единиц</vt:lpstr>
      <vt:lpstr>   Регистры зданий и жилых единиц  Фокус внимания  </vt:lpstr>
      <vt:lpstr>Слайд 25</vt:lpstr>
      <vt:lpstr>Регистры зданий и жилых единиц  Опыт Италии</vt:lpstr>
      <vt:lpstr>Слайд 27</vt:lpstr>
      <vt:lpstr>Слайд 28</vt:lpstr>
      <vt:lpstr>Международные тенденции.  Новые технологии  </vt:lpstr>
      <vt:lpstr>Новые технологии КПК</vt:lpstr>
      <vt:lpstr>Слайд 31</vt:lpstr>
      <vt:lpstr>Слайд 32</vt:lpstr>
      <vt:lpstr>Слайд 33</vt:lpstr>
      <vt:lpstr>    Новые технологии Интернет - ограничения и  возможности</vt:lpstr>
      <vt:lpstr>Слайд 35</vt:lpstr>
      <vt:lpstr>Новые технологии Новый уровень агрегирования данных: GRID-base statistics</vt:lpstr>
      <vt:lpstr>Новые технологии Новый уровень агрегирования данных: GRID-base statistics</vt:lpstr>
      <vt:lpstr>Новые технологии Новый уровень агрегирования данных: GRID-base statistics</vt:lpstr>
      <vt:lpstr>Новые технологии GIS системы: некоторые возможности </vt:lpstr>
      <vt:lpstr>Вызовы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«Проблемы и перспективы традиционных переписей населения: отечественный и зарубежный опыт»</dc:title>
  <dc:creator>Анастасия</dc:creator>
  <cp:lastModifiedBy>Анастасия</cp:lastModifiedBy>
  <cp:revision>369</cp:revision>
  <dcterms:created xsi:type="dcterms:W3CDTF">2012-11-21T10:23:58Z</dcterms:created>
  <dcterms:modified xsi:type="dcterms:W3CDTF">2012-11-27T07:53:55Z</dcterms:modified>
</cp:coreProperties>
</file>